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68" r:id="rId4"/>
    <p:sldId id="280" r:id="rId5"/>
    <p:sldId id="284" r:id="rId6"/>
    <p:sldId id="281" r:id="rId7"/>
    <p:sldId id="285" r:id="rId8"/>
    <p:sldId id="289" r:id="rId9"/>
    <p:sldId id="282" r:id="rId10"/>
    <p:sldId id="297" r:id="rId11"/>
    <p:sldId id="287" r:id="rId12"/>
    <p:sldId id="290" r:id="rId13"/>
    <p:sldId id="288" r:id="rId14"/>
    <p:sldId id="257" r:id="rId15"/>
    <p:sldId id="262" r:id="rId16"/>
    <p:sldId id="269" r:id="rId17"/>
    <p:sldId id="271" r:id="rId18"/>
    <p:sldId id="270" r:id="rId19"/>
    <p:sldId id="265" r:id="rId20"/>
    <p:sldId id="264" r:id="rId21"/>
    <p:sldId id="263" r:id="rId22"/>
    <p:sldId id="286" r:id="rId23"/>
  </p:sldIdLst>
  <p:sldSz cx="6858000" cy="9144000" type="screen4x3"/>
  <p:notesSz cx="7086600" cy="9359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varScale="1">
        <p:scale>
          <a:sx n="52" d="100"/>
          <a:sy n="52" d="100"/>
        </p:scale>
        <p:origin x="-2220" y="-9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4044B-9A0C-4241-A692-ECAE9E920962}" type="doc">
      <dgm:prSet loTypeId="urn:microsoft.com/office/officeart/2005/8/layout/process4" loCatId="process" qsTypeId="urn:microsoft.com/office/officeart/2005/8/quickstyle/3d1" qsCatId="3D" csTypeId="urn:microsoft.com/office/officeart/2005/8/colors/accent0_3" csCatId="mainScheme" phldr="1"/>
      <dgm:spPr>
        <a:scene3d>
          <a:camera prst="orthographicFront">
            <a:rot lat="0" lon="0" rev="0"/>
          </a:camera>
          <a:lightRig rig="contrasting" dir="t">
            <a:rot lat="0" lon="0" rev="1500000"/>
          </a:lightRig>
        </a:scene3d>
      </dgm:spPr>
      <dgm:t>
        <a:bodyPr/>
        <a:lstStyle/>
        <a:p>
          <a:endParaRPr lang="en-US"/>
        </a:p>
      </dgm:t>
    </dgm:pt>
    <dgm:pt modelId="{0401707C-4206-41B2-BC99-50034304C430}">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b="1" i="1" dirty="0" smtClean="0">
              <a:solidFill>
                <a:srgbClr val="FFFF00"/>
              </a:solidFill>
              <a:effectLst>
                <a:outerShdw blurRad="38100" dist="38100" dir="2700000" algn="tl">
                  <a:srgbClr val="000000">
                    <a:alpha val="43137"/>
                  </a:srgbClr>
                </a:outerShdw>
              </a:effectLst>
            </a:rPr>
            <a:t>Why do I Coach?</a:t>
          </a:r>
          <a:endParaRPr lang="en-US" sz="2000" b="1" i="1" dirty="0">
            <a:solidFill>
              <a:srgbClr val="FFFF00"/>
            </a:solidFill>
            <a:effectLst>
              <a:outerShdw blurRad="38100" dist="38100" dir="2700000" algn="tl">
                <a:srgbClr val="000000">
                  <a:alpha val="43137"/>
                </a:srgbClr>
              </a:outerShdw>
            </a:effectLst>
          </a:endParaRPr>
        </a:p>
      </dgm:t>
    </dgm:pt>
    <dgm:pt modelId="{EE6F75C8-2202-4DA3-838E-B0F02DE6230E}" type="parTrans" cxnId="{8E16B173-9299-4A31-AA39-D19559036601}">
      <dgm:prSet/>
      <dgm:spPr/>
      <dgm:t>
        <a:bodyPr/>
        <a:lstStyle/>
        <a:p>
          <a:endParaRPr lang="en-US" sz="2000" b="1" i="1">
            <a:solidFill>
              <a:srgbClr val="FFFF00"/>
            </a:solidFill>
            <a:effectLst>
              <a:outerShdw blurRad="38100" dist="38100" dir="2700000" algn="tl">
                <a:srgbClr val="000000">
                  <a:alpha val="43137"/>
                </a:srgbClr>
              </a:outerShdw>
            </a:effectLst>
          </a:endParaRPr>
        </a:p>
      </dgm:t>
    </dgm:pt>
    <dgm:pt modelId="{B340ED60-8715-4D46-83C8-7027ED0F9D52}" type="sibTrans" cxnId="{8E16B173-9299-4A31-AA39-D19559036601}">
      <dgm:prSet/>
      <dgm:spPr/>
      <dgm:t>
        <a:bodyPr/>
        <a:lstStyle/>
        <a:p>
          <a:endParaRPr lang="en-US" sz="2000" b="1" i="1">
            <a:solidFill>
              <a:srgbClr val="FFFF00"/>
            </a:solidFill>
            <a:effectLst>
              <a:outerShdw blurRad="38100" dist="38100" dir="2700000" algn="tl">
                <a:srgbClr val="000000">
                  <a:alpha val="43137"/>
                </a:srgbClr>
              </a:outerShdw>
            </a:effectLst>
          </a:endParaRPr>
        </a:p>
      </dgm:t>
    </dgm:pt>
    <dgm:pt modelId="{47E89BD1-E6D9-44F2-B638-0CF6AAD0B248}">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b="1" i="1" dirty="0" smtClean="0">
              <a:solidFill>
                <a:srgbClr val="FFFF00"/>
              </a:solidFill>
              <a:effectLst>
                <a:outerShdw blurRad="38100" dist="38100" dir="2700000" algn="tl">
                  <a:srgbClr val="000000">
                    <a:alpha val="43137"/>
                  </a:srgbClr>
                </a:outerShdw>
              </a:effectLst>
            </a:rPr>
            <a:t>Why do I Coach the way that I do?</a:t>
          </a:r>
          <a:endParaRPr lang="en-US" sz="2000" b="1" i="1" dirty="0">
            <a:solidFill>
              <a:srgbClr val="FFFF00"/>
            </a:solidFill>
            <a:effectLst>
              <a:outerShdw blurRad="38100" dist="38100" dir="2700000" algn="tl">
                <a:srgbClr val="000000">
                  <a:alpha val="43137"/>
                </a:srgbClr>
              </a:outerShdw>
            </a:effectLst>
          </a:endParaRPr>
        </a:p>
      </dgm:t>
    </dgm:pt>
    <dgm:pt modelId="{5F77A873-E6AD-453B-A0FD-A68A53159732}" type="parTrans" cxnId="{C97D1CC0-2767-4785-AF0E-C0BF09DD9E88}">
      <dgm:prSet/>
      <dgm:spPr/>
      <dgm:t>
        <a:bodyPr/>
        <a:lstStyle/>
        <a:p>
          <a:endParaRPr lang="en-US" sz="2000" b="1" i="1">
            <a:solidFill>
              <a:srgbClr val="FFFF00"/>
            </a:solidFill>
            <a:effectLst>
              <a:outerShdw blurRad="38100" dist="38100" dir="2700000" algn="tl">
                <a:srgbClr val="000000">
                  <a:alpha val="43137"/>
                </a:srgbClr>
              </a:outerShdw>
            </a:effectLst>
          </a:endParaRPr>
        </a:p>
      </dgm:t>
    </dgm:pt>
    <dgm:pt modelId="{7F6D7926-D60C-40A5-A5B6-18110F3A5C30}" type="sibTrans" cxnId="{C97D1CC0-2767-4785-AF0E-C0BF09DD9E88}">
      <dgm:prSet/>
      <dgm:spPr/>
      <dgm:t>
        <a:bodyPr/>
        <a:lstStyle/>
        <a:p>
          <a:endParaRPr lang="en-US" sz="2000" b="1" i="1">
            <a:solidFill>
              <a:srgbClr val="FFFF00"/>
            </a:solidFill>
            <a:effectLst>
              <a:outerShdw blurRad="38100" dist="38100" dir="2700000" algn="tl">
                <a:srgbClr val="000000">
                  <a:alpha val="43137"/>
                </a:srgbClr>
              </a:outerShdw>
            </a:effectLst>
          </a:endParaRPr>
        </a:p>
      </dgm:t>
    </dgm:pt>
    <dgm:pt modelId="{AAAD762A-AC36-4AA7-BF28-CF8466EB09D9}">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b="1" i="1" dirty="0" smtClean="0">
              <a:solidFill>
                <a:srgbClr val="FFFF00"/>
              </a:solidFill>
              <a:effectLst>
                <a:outerShdw blurRad="38100" dist="38100" dir="2700000" algn="tl">
                  <a:srgbClr val="000000">
                    <a:alpha val="43137"/>
                  </a:srgbClr>
                </a:outerShdw>
              </a:effectLst>
            </a:rPr>
            <a:t>What does it feel like to be coached by me?</a:t>
          </a:r>
          <a:endParaRPr lang="en-US" sz="2000" b="1" i="1" dirty="0">
            <a:solidFill>
              <a:srgbClr val="FFFF00"/>
            </a:solidFill>
            <a:effectLst>
              <a:outerShdw blurRad="38100" dist="38100" dir="2700000" algn="tl">
                <a:srgbClr val="000000">
                  <a:alpha val="43137"/>
                </a:srgbClr>
              </a:outerShdw>
            </a:effectLst>
          </a:endParaRPr>
        </a:p>
      </dgm:t>
    </dgm:pt>
    <dgm:pt modelId="{AEFBD6EC-39A1-4395-B323-F8469C5BA9D2}" type="parTrans" cxnId="{E8089434-C72D-4697-831F-0FC2F35109D5}">
      <dgm:prSet/>
      <dgm:spPr/>
      <dgm:t>
        <a:bodyPr/>
        <a:lstStyle/>
        <a:p>
          <a:endParaRPr lang="en-US" sz="2000" b="1" i="1">
            <a:solidFill>
              <a:srgbClr val="FFFF00"/>
            </a:solidFill>
            <a:effectLst>
              <a:outerShdw blurRad="38100" dist="38100" dir="2700000" algn="tl">
                <a:srgbClr val="000000">
                  <a:alpha val="43137"/>
                </a:srgbClr>
              </a:outerShdw>
            </a:effectLst>
          </a:endParaRPr>
        </a:p>
      </dgm:t>
    </dgm:pt>
    <dgm:pt modelId="{1648ED4F-4572-442B-B376-A21181A34489}" type="sibTrans" cxnId="{E8089434-C72D-4697-831F-0FC2F35109D5}">
      <dgm:prSet/>
      <dgm:spPr/>
      <dgm:t>
        <a:bodyPr/>
        <a:lstStyle/>
        <a:p>
          <a:endParaRPr lang="en-US" sz="2000" b="1" i="1">
            <a:solidFill>
              <a:srgbClr val="FFFF00"/>
            </a:solidFill>
            <a:effectLst>
              <a:outerShdw blurRad="38100" dist="38100" dir="2700000" algn="tl">
                <a:srgbClr val="000000">
                  <a:alpha val="43137"/>
                </a:srgbClr>
              </a:outerShdw>
            </a:effectLst>
          </a:endParaRPr>
        </a:p>
      </dgm:t>
    </dgm:pt>
    <dgm:pt modelId="{3FD61985-D54A-46B5-9BBF-4DA99CBC2B24}">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000" b="1" i="1" dirty="0" smtClean="0">
              <a:solidFill>
                <a:srgbClr val="FFFF00"/>
              </a:solidFill>
              <a:effectLst>
                <a:outerShdw blurRad="38100" dist="38100" dir="2700000" algn="tl">
                  <a:srgbClr val="000000">
                    <a:alpha val="43137"/>
                  </a:srgbClr>
                </a:outerShdw>
              </a:effectLst>
            </a:rPr>
            <a:t>How do I define Success?</a:t>
          </a:r>
          <a:endParaRPr lang="en-US" sz="2000" b="1" i="1" dirty="0">
            <a:solidFill>
              <a:srgbClr val="FFFF00"/>
            </a:solidFill>
            <a:effectLst>
              <a:outerShdw blurRad="38100" dist="38100" dir="2700000" algn="tl">
                <a:srgbClr val="000000">
                  <a:alpha val="43137"/>
                </a:srgbClr>
              </a:outerShdw>
            </a:effectLst>
          </a:endParaRPr>
        </a:p>
      </dgm:t>
    </dgm:pt>
    <dgm:pt modelId="{F0334803-9520-4D3A-AE0B-A37227642CBA}" type="parTrans" cxnId="{ABC78A5C-6758-4C7F-A098-3540FFCA12C9}">
      <dgm:prSet/>
      <dgm:spPr/>
      <dgm:t>
        <a:bodyPr/>
        <a:lstStyle/>
        <a:p>
          <a:endParaRPr lang="en-US" sz="2000" b="1" i="1">
            <a:solidFill>
              <a:srgbClr val="FFFF00"/>
            </a:solidFill>
            <a:effectLst>
              <a:outerShdw blurRad="38100" dist="38100" dir="2700000" algn="tl">
                <a:srgbClr val="000000">
                  <a:alpha val="43137"/>
                </a:srgbClr>
              </a:outerShdw>
            </a:effectLst>
          </a:endParaRPr>
        </a:p>
      </dgm:t>
    </dgm:pt>
    <dgm:pt modelId="{BA6AB62D-BF4B-4423-B4E7-F4A5EDA49462}" type="sibTrans" cxnId="{ABC78A5C-6758-4C7F-A098-3540FFCA12C9}">
      <dgm:prSet/>
      <dgm:spPr/>
      <dgm:t>
        <a:bodyPr/>
        <a:lstStyle/>
        <a:p>
          <a:endParaRPr lang="en-US" sz="2000" b="1" i="1">
            <a:solidFill>
              <a:srgbClr val="FFFF00"/>
            </a:solidFill>
            <a:effectLst>
              <a:outerShdw blurRad="38100" dist="38100" dir="2700000" algn="tl">
                <a:srgbClr val="000000">
                  <a:alpha val="43137"/>
                </a:srgbClr>
              </a:outerShdw>
            </a:effectLst>
          </a:endParaRPr>
        </a:p>
      </dgm:t>
    </dgm:pt>
    <dgm:pt modelId="{C53D4D26-6082-4B8E-9F6A-8FD3EA0AE8DA}" type="pres">
      <dgm:prSet presAssocID="{EC34044B-9A0C-4241-A692-ECAE9E920962}" presName="Name0" presStyleCnt="0">
        <dgm:presLayoutVars>
          <dgm:dir/>
          <dgm:animLvl val="lvl"/>
          <dgm:resizeHandles val="exact"/>
        </dgm:presLayoutVars>
      </dgm:prSet>
      <dgm:spPr/>
      <dgm:t>
        <a:bodyPr/>
        <a:lstStyle/>
        <a:p>
          <a:endParaRPr lang="en-US"/>
        </a:p>
      </dgm:t>
    </dgm:pt>
    <dgm:pt modelId="{146A9EAB-7349-4EBC-8310-CC82E68840DE}" type="pres">
      <dgm:prSet presAssocID="{3FD61985-D54A-46B5-9BBF-4DA99CBC2B24}" presName="boxAndChildren"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395E20F-5C92-436C-8994-29C7AE53E1BC}" type="pres">
      <dgm:prSet presAssocID="{3FD61985-D54A-46B5-9BBF-4DA99CBC2B24}" presName="parentTextBox" presStyleLbl="node1" presStyleIdx="0" presStyleCnt="4"/>
      <dgm:spPr/>
      <dgm:t>
        <a:bodyPr/>
        <a:lstStyle/>
        <a:p>
          <a:endParaRPr lang="en-US"/>
        </a:p>
      </dgm:t>
    </dgm:pt>
    <dgm:pt modelId="{B0C56A64-D42D-44E7-867E-64E6F38B7D40}" type="pres">
      <dgm:prSet presAssocID="{1648ED4F-4572-442B-B376-A21181A34489}"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CA2F4B4-95A7-409F-9148-310DB1BF7268}" type="pres">
      <dgm:prSet presAssocID="{AAAD762A-AC36-4AA7-BF28-CF8466EB09D9}" presName="arrowAndChildren"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B6B0362-16AF-48C5-89EA-0EFFF1130E8B}" type="pres">
      <dgm:prSet presAssocID="{AAAD762A-AC36-4AA7-BF28-CF8466EB09D9}" presName="parentTextArrow" presStyleLbl="node1" presStyleIdx="1" presStyleCnt="4"/>
      <dgm:spPr/>
      <dgm:t>
        <a:bodyPr/>
        <a:lstStyle/>
        <a:p>
          <a:endParaRPr lang="en-US"/>
        </a:p>
      </dgm:t>
    </dgm:pt>
    <dgm:pt modelId="{CD767914-B907-4C9B-9DD0-5980F33342BD}" type="pres">
      <dgm:prSet presAssocID="{7F6D7926-D60C-40A5-A5B6-18110F3A5C30}"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EAD8E95-7798-4B1F-B4D4-B4725A4C313C}" type="pres">
      <dgm:prSet presAssocID="{47E89BD1-E6D9-44F2-B638-0CF6AAD0B248}" presName="arrowAndChildren"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36030AC-1FAA-4669-B057-DF0287793FFA}" type="pres">
      <dgm:prSet presAssocID="{47E89BD1-E6D9-44F2-B638-0CF6AAD0B248}" presName="parentTextArrow" presStyleLbl="node1" presStyleIdx="2" presStyleCnt="4"/>
      <dgm:spPr/>
      <dgm:t>
        <a:bodyPr/>
        <a:lstStyle/>
        <a:p>
          <a:endParaRPr lang="en-US"/>
        </a:p>
      </dgm:t>
    </dgm:pt>
    <dgm:pt modelId="{BC8E75EF-F326-4789-92BF-1D887BBFFEBA}" type="pres">
      <dgm:prSet presAssocID="{B340ED60-8715-4D46-83C8-7027ED0F9D52}"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5E854C4-AE1A-4F63-9D9D-5B6842F67476}" type="pres">
      <dgm:prSet presAssocID="{0401707C-4206-41B2-BC99-50034304C430}" presName="arrowAndChildren"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8C2F2E1-1454-4EBC-8884-742E65B0912F}" type="pres">
      <dgm:prSet presAssocID="{0401707C-4206-41B2-BC99-50034304C430}" presName="parentTextArrow" presStyleLbl="node1" presStyleIdx="3" presStyleCnt="4"/>
      <dgm:spPr/>
      <dgm:t>
        <a:bodyPr/>
        <a:lstStyle/>
        <a:p>
          <a:endParaRPr lang="en-US"/>
        </a:p>
      </dgm:t>
    </dgm:pt>
  </dgm:ptLst>
  <dgm:cxnLst>
    <dgm:cxn modelId="{D8CEC35D-10F8-4F86-B309-7A66A0C0A8F5}" type="presOf" srcId="{3FD61985-D54A-46B5-9BBF-4DA99CBC2B24}" destId="{9395E20F-5C92-436C-8994-29C7AE53E1BC}" srcOrd="0" destOrd="0" presId="urn:microsoft.com/office/officeart/2005/8/layout/process4"/>
    <dgm:cxn modelId="{8E16B173-9299-4A31-AA39-D19559036601}" srcId="{EC34044B-9A0C-4241-A692-ECAE9E920962}" destId="{0401707C-4206-41B2-BC99-50034304C430}" srcOrd="0" destOrd="0" parTransId="{EE6F75C8-2202-4DA3-838E-B0F02DE6230E}" sibTransId="{B340ED60-8715-4D46-83C8-7027ED0F9D52}"/>
    <dgm:cxn modelId="{099B4F2F-482B-4F12-8EBD-091015A90680}" type="presOf" srcId="{EC34044B-9A0C-4241-A692-ECAE9E920962}" destId="{C53D4D26-6082-4B8E-9F6A-8FD3EA0AE8DA}" srcOrd="0" destOrd="0" presId="urn:microsoft.com/office/officeart/2005/8/layout/process4"/>
    <dgm:cxn modelId="{C97D1CC0-2767-4785-AF0E-C0BF09DD9E88}" srcId="{EC34044B-9A0C-4241-A692-ECAE9E920962}" destId="{47E89BD1-E6D9-44F2-B638-0CF6AAD0B248}" srcOrd="1" destOrd="0" parTransId="{5F77A873-E6AD-453B-A0FD-A68A53159732}" sibTransId="{7F6D7926-D60C-40A5-A5B6-18110F3A5C30}"/>
    <dgm:cxn modelId="{912168B3-8BE9-4656-9EBA-3849FF63ACCE}" type="presOf" srcId="{AAAD762A-AC36-4AA7-BF28-CF8466EB09D9}" destId="{5B6B0362-16AF-48C5-89EA-0EFFF1130E8B}" srcOrd="0" destOrd="0" presId="urn:microsoft.com/office/officeart/2005/8/layout/process4"/>
    <dgm:cxn modelId="{ABC78A5C-6758-4C7F-A098-3540FFCA12C9}" srcId="{EC34044B-9A0C-4241-A692-ECAE9E920962}" destId="{3FD61985-D54A-46B5-9BBF-4DA99CBC2B24}" srcOrd="3" destOrd="0" parTransId="{F0334803-9520-4D3A-AE0B-A37227642CBA}" sibTransId="{BA6AB62D-BF4B-4423-B4E7-F4A5EDA49462}"/>
    <dgm:cxn modelId="{ADD8F32B-FEA3-4CAC-897F-EB2F87D4EC1E}" type="presOf" srcId="{0401707C-4206-41B2-BC99-50034304C430}" destId="{68C2F2E1-1454-4EBC-8884-742E65B0912F}" srcOrd="0" destOrd="0" presId="urn:microsoft.com/office/officeart/2005/8/layout/process4"/>
    <dgm:cxn modelId="{E8089434-C72D-4697-831F-0FC2F35109D5}" srcId="{EC34044B-9A0C-4241-A692-ECAE9E920962}" destId="{AAAD762A-AC36-4AA7-BF28-CF8466EB09D9}" srcOrd="2" destOrd="0" parTransId="{AEFBD6EC-39A1-4395-B323-F8469C5BA9D2}" sibTransId="{1648ED4F-4572-442B-B376-A21181A34489}"/>
    <dgm:cxn modelId="{514F6794-6733-49E2-8EBC-566750FE2872}" type="presOf" srcId="{47E89BD1-E6D9-44F2-B638-0CF6AAD0B248}" destId="{336030AC-1FAA-4669-B057-DF0287793FFA}" srcOrd="0" destOrd="0" presId="urn:microsoft.com/office/officeart/2005/8/layout/process4"/>
    <dgm:cxn modelId="{561D28CF-D887-427F-B71E-306238640A16}" type="presParOf" srcId="{C53D4D26-6082-4B8E-9F6A-8FD3EA0AE8DA}" destId="{146A9EAB-7349-4EBC-8310-CC82E68840DE}" srcOrd="0" destOrd="0" presId="urn:microsoft.com/office/officeart/2005/8/layout/process4"/>
    <dgm:cxn modelId="{A0BD5084-83B5-44A9-8309-C460FB6184CA}" type="presParOf" srcId="{146A9EAB-7349-4EBC-8310-CC82E68840DE}" destId="{9395E20F-5C92-436C-8994-29C7AE53E1BC}" srcOrd="0" destOrd="0" presId="urn:microsoft.com/office/officeart/2005/8/layout/process4"/>
    <dgm:cxn modelId="{E2FD38F8-7789-4EDA-8123-6CF3EC11DD55}" type="presParOf" srcId="{C53D4D26-6082-4B8E-9F6A-8FD3EA0AE8DA}" destId="{B0C56A64-D42D-44E7-867E-64E6F38B7D40}" srcOrd="1" destOrd="0" presId="urn:microsoft.com/office/officeart/2005/8/layout/process4"/>
    <dgm:cxn modelId="{51D85775-D390-4819-9D8D-AB78137F96FC}" type="presParOf" srcId="{C53D4D26-6082-4B8E-9F6A-8FD3EA0AE8DA}" destId="{6CA2F4B4-95A7-409F-9148-310DB1BF7268}" srcOrd="2" destOrd="0" presId="urn:microsoft.com/office/officeart/2005/8/layout/process4"/>
    <dgm:cxn modelId="{9EA1B792-4494-41F6-9983-897BF02B4CF8}" type="presParOf" srcId="{6CA2F4B4-95A7-409F-9148-310DB1BF7268}" destId="{5B6B0362-16AF-48C5-89EA-0EFFF1130E8B}" srcOrd="0" destOrd="0" presId="urn:microsoft.com/office/officeart/2005/8/layout/process4"/>
    <dgm:cxn modelId="{78C5E7FC-766F-4557-B464-2DFFEF96A3F5}" type="presParOf" srcId="{C53D4D26-6082-4B8E-9F6A-8FD3EA0AE8DA}" destId="{CD767914-B907-4C9B-9DD0-5980F33342BD}" srcOrd="3" destOrd="0" presId="urn:microsoft.com/office/officeart/2005/8/layout/process4"/>
    <dgm:cxn modelId="{FEF6A949-0022-45E6-80A5-72EF2EE6DFB3}" type="presParOf" srcId="{C53D4D26-6082-4B8E-9F6A-8FD3EA0AE8DA}" destId="{1EAD8E95-7798-4B1F-B4D4-B4725A4C313C}" srcOrd="4" destOrd="0" presId="urn:microsoft.com/office/officeart/2005/8/layout/process4"/>
    <dgm:cxn modelId="{458F0BC8-37D2-487F-A5B9-516770BC76B2}" type="presParOf" srcId="{1EAD8E95-7798-4B1F-B4D4-B4725A4C313C}" destId="{336030AC-1FAA-4669-B057-DF0287793FFA}" srcOrd="0" destOrd="0" presId="urn:microsoft.com/office/officeart/2005/8/layout/process4"/>
    <dgm:cxn modelId="{1F609C92-BDBF-4E06-B7D9-659BB3DD4DE4}" type="presParOf" srcId="{C53D4D26-6082-4B8E-9F6A-8FD3EA0AE8DA}" destId="{BC8E75EF-F326-4789-92BF-1D887BBFFEBA}" srcOrd="5" destOrd="0" presId="urn:microsoft.com/office/officeart/2005/8/layout/process4"/>
    <dgm:cxn modelId="{479A1BC3-73C5-439B-A5F2-F9E8EA9CC37D}" type="presParOf" srcId="{C53D4D26-6082-4B8E-9F6A-8FD3EA0AE8DA}" destId="{55E854C4-AE1A-4F63-9D9D-5B6842F67476}" srcOrd="6" destOrd="0" presId="urn:microsoft.com/office/officeart/2005/8/layout/process4"/>
    <dgm:cxn modelId="{955D8AFC-F4AC-41D5-A5FE-7141A0414190}" type="presParOf" srcId="{55E854C4-AE1A-4F63-9D9D-5B6842F67476}" destId="{68C2F2E1-1454-4EBC-8884-742E65B0912F}"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49FF3-C683-4C51-BB40-EB0FE0D13CDC}" type="doc">
      <dgm:prSet loTypeId="urn:microsoft.com/office/officeart/2005/8/layout/hProcess9" loCatId="process" qsTypeId="urn:microsoft.com/office/officeart/2005/8/quickstyle/3d1" qsCatId="3D" csTypeId="urn:microsoft.com/office/officeart/2005/8/colors/colorful1#1" csCatId="colorful" phldr="1"/>
      <dgm:spPr/>
    </dgm:pt>
    <dgm:pt modelId="{193DB3F5-7F49-4ABD-B431-05D90B871E57}">
      <dgm:prSet phldrT="[Text]"/>
      <dgm:spPr/>
      <dgm:t>
        <a:bodyPr/>
        <a:lstStyle/>
        <a:p>
          <a:r>
            <a:rPr lang="en-US" b="1" dirty="0" smtClean="0">
              <a:effectLst>
                <a:outerShdw blurRad="38100" dist="38100" dir="2700000" algn="tl">
                  <a:srgbClr val="000000">
                    <a:alpha val="43137"/>
                  </a:srgbClr>
                </a:outerShdw>
              </a:effectLst>
            </a:rPr>
            <a:t>#1</a:t>
          </a:r>
        </a:p>
        <a:p>
          <a:r>
            <a:rPr lang="en-US" b="1" dirty="0" smtClean="0">
              <a:effectLst>
                <a:outerShdw blurRad="38100" dist="38100" dir="2700000" algn="tl">
                  <a:srgbClr val="000000">
                    <a:alpha val="43137"/>
                  </a:srgbClr>
                </a:outerShdw>
              </a:effectLst>
            </a:rPr>
            <a:t>PLAYER</a:t>
          </a:r>
          <a:endParaRPr lang="en-US" b="1" dirty="0">
            <a:effectLst>
              <a:outerShdw blurRad="38100" dist="38100" dir="2700000" algn="tl">
                <a:srgbClr val="000000">
                  <a:alpha val="43137"/>
                </a:srgbClr>
              </a:outerShdw>
            </a:effectLst>
          </a:endParaRPr>
        </a:p>
      </dgm:t>
    </dgm:pt>
    <dgm:pt modelId="{3F9663AC-1175-4377-8749-47C1AACF8CB5}" type="parTrans" cxnId="{8419864F-418B-4217-8760-AE3AD3151158}">
      <dgm:prSet/>
      <dgm:spPr/>
      <dgm:t>
        <a:bodyPr/>
        <a:lstStyle/>
        <a:p>
          <a:endParaRPr lang="en-US" b="1">
            <a:effectLst>
              <a:outerShdw blurRad="38100" dist="38100" dir="2700000" algn="tl">
                <a:srgbClr val="000000">
                  <a:alpha val="43137"/>
                </a:srgbClr>
              </a:outerShdw>
            </a:effectLst>
          </a:endParaRPr>
        </a:p>
      </dgm:t>
    </dgm:pt>
    <dgm:pt modelId="{438ED886-F0FC-425D-8C0E-4F51606E4EB0}" type="sibTrans" cxnId="{8419864F-418B-4217-8760-AE3AD3151158}">
      <dgm:prSet/>
      <dgm:spPr/>
      <dgm:t>
        <a:bodyPr/>
        <a:lstStyle/>
        <a:p>
          <a:endParaRPr lang="en-US" b="1">
            <a:effectLst>
              <a:outerShdw blurRad="38100" dist="38100" dir="2700000" algn="tl">
                <a:srgbClr val="000000">
                  <a:alpha val="43137"/>
                </a:srgbClr>
              </a:outerShdw>
            </a:effectLst>
          </a:endParaRPr>
        </a:p>
      </dgm:t>
    </dgm:pt>
    <dgm:pt modelId="{FB96CD9C-0C45-4535-910D-66F7992A2B41}">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smtClean="0">
              <a:effectLst>
                <a:outerShdw blurRad="38100" dist="38100" dir="2700000" algn="tl">
                  <a:srgbClr val="000000">
                    <a:alpha val="43137"/>
                  </a:srgbClr>
                </a:outerShdw>
              </a:effectLst>
            </a:rPr>
            <a:t>#2</a:t>
          </a:r>
        </a:p>
        <a:p>
          <a:r>
            <a:rPr lang="en-US" b="1" dirty="0" smtClean="0">
              <a:effectLst>
                <a:outerShdw blurRad="38100" dist="38100" dir="2700000" algn="tl">
                  <a:srgbClr val="000000">
                    <a:alpha val="43137"/>
                  </a:srgbClr>
                </a:outerShdw>
              </a:effectLst>
            </a:rPr>
            <a:t> TEAM</a:t>
          </a:r>
          <a:endParaRPr lang="en-US" b="1" dirty="0">
            <a:effectLst>
              <a:outerShdw blurRad="38100" dist="38100" dir="2700000" algn="tl">
                <a:srgbClr val="000000">
                  <a:alpha val="43137"/>
                </a:srgbClr>
              </a:outerShdw>
            </a:effectLst>
          </a:endParaRPr>
        </a:p>
      </dgm:t>
    </dgm:pt>
    <dgm:pt modelId="{8F734B61-90AF-44B2-8096-A5ED9378CB86}" type="parTrans" cxnId="{C5891C17-0E3A-4B8E-ACF8-05EC8E44F305}">
      <dgm:prSet/>
      <dgm:spPr/>
      <dgm:t>
        <a:bodyPr/>
        <a:lstStyle/>
        <a:p>
          <a:endParaRPr lang="en-US" b="1">
            <a:effectLst>
              <a:outerShdw blurRad="38100" dist="38100" dir="2700000" algn="tl">
                <a:srgbClr val="000000">
                  <a:alpha val="43137"/>
                </a:srgbClr>
              </a:outerShdw>
            </a:effectLst>
          </a:endParaRPr>
        </a:p>
      </dgm:t>
    </dgm:pt>
    <dgm:pt modelId="{385C79A0-5DA1-4029-84A1-11D772EC83AF}" type="sibTrans" cxnId="{C5891C17-0E3A-4B8E-ACF8-05EC8E44F305}">
      <dgm:prSet/>
      <dgm:spPr/>
      <dgm:t>
        <a:bodyPr/>
        <a:lstStyle/>
        <a:p>
          <a:endParaRPr lang="en-US" b="1">
            <a:effectLst>
              <a:outerShdw blurRad="38100" dist="38100" dir="2700000" algn="tl">
                <a:srgbClr val="000000">
                  <a:alpha val="43137"/>
                </a:srgbClr>
              </a:outerShdw>
            </a:effectLst>
          </a:endParaRPr>
        </a:p>
      </dgm:t>
    </dgm:pt>
    <dgm:pt modelId="{8F6FE42F-CCC7-4E83-8AB5-ED1DD31F35EF}">
      <dgm:prSet phldrT="[Text]"/>
      <dgm:spPr/>
      <dgm:t>
        <a:bodyPr/>
        <a:lstStyle/>
        <a:p>
          <a:r>
            <a:rPr lang="en-US" b="1" dirty="0" smtClean="0">
              <a:effectLst>
                <a:outerShdw blurRad="38100" dist="38100" dir="2700000" algn="tl">
                  <a:srgbClr val="000000">
                    <a:alpha val="43137"/>
                  </a:srgbClr>
                </a:outerShdw>
              </a:effectLst>
            </a:rPr>
            <a:t>#3</a:t>
          </a:r>
        </a:p>
        <a:p>
          <a:r>
            <a:rPr lang="en-US" b="1" dirty="0" smtClean="0">
              <a:effectLst>
                <a:outerShdw blurRad="38100" dist="38100" dir="2700000" algn="tl">
                  <a:srgbClr val="000000">
                    <a:alpha val="43137"/>
                  </a:srgbClr>
                </a:outerShdw>
              </a:effectLst>
            </a:rPr>
            <a:t>COACH</a:t>
          </a:r>
          <a:endParaRPr lang="en-US" b="1" dirty="0">
            <a:effectLst>
              <a:outerShdw blurRad="38100" dist="38100" dir="2700000" algn="tl">
                <a:srgbClr val="000000">
                  <a:alpha val="43137"/>
                </a:srgbClr>
              </a:outerShdw>
            </a:effectLst>
          </a:endParaRPr>
        </a:p>
      </dgm:t>
    </dgm:pt>
    <dgm:pt modelId="{2E94C7C1-19B9-43AC-9552-DA35AFED2012}" type="parTrans" cxnId="{9117FEDC-5AD5-476D-A8C0-DB43521C53FF}">
      <dgm:prSet/>
      <dgm:spPr/>
      <dgm:t>
        <a:bodyPr/>
        <a:lstStyle/>
        <a:p>
          <a:endParaRPr lang="en-US" b="1">
            <a:effectLst>
              <a:outerShdw blurRad="38100" dist="38100" dir="2700000" algn="tl">
                <a:srgbClr val="000000">
                  <a:alpha val="43137"/>
                </a:srgbClr>
              </a:outerShdw>
            </a:effectLst>
          </a:endParaRPr>
        </a:p>
      </dgm:t>
    </dgm:pt>
    <dgm:pt modelId="{3FD0A61D-9E92-47FE-A803-D246285EC549}" type="sibTrans" cxnId="{9117FEDC-5AD5-476D-A8C0-DB43521C53FF}">
      <dgm:prSet/>
      <dgm:spPr/>
      <dgm:t>
        <a:bodyPr/>
        <a:lstStyle/>
        <a:p>
          <a:endParaRPr lang="en-US" b="1">
            <a:effectLst>
              <a:outerShdw blurRad="38100" dist="38100" dir="2700000" algn="tl">
                <a:srgbClr val="000000">
                  <a:alpha val="43137"/>
                </a:srgbClr>
              </a:outerShdw>
            </a:effectLst>
          </a:endParaRPr>
        </a:p>
      </dgm:t>
    </dgm:pt>
    <dgm:pt modelId="{4A1E2EDF-B768-4032-9B4D-5B3E59A63855}" type="pres">
      <dgm:prSet presAssocID="{50649FF3-C683-4C51-BB40-EB0FE0D13CDC}" presName="CompostProcess" presStyleCnt="0">
        <dgm:presLayoutVars>
          <dgm:dir/>
          <dgm:resizeHandles val="exact"/>
        </dgm:presLayoutVars>
      </dgm:prSet>
      <dgm:spPr/>
    </dgm:pt>
    <dgm:pt modelId="{89AF158C-80B1-4FAB-9044-008F258A26FD}" type="pres">
      <dgm:prSet presAssocID="{50649FF3-C683-4C51-BB40-EB0FE0D13CDC}" presName="arrow" presStyleLbl="bgShp" presStyleIdx="0" presStyleCnt="1" custLinFactNeighborY="2083"/>
      <dgm:spPr/>
    </dgm:pt>
    <dgm:pt modelId="{2C1F3EE0-3B37-4193-9365-2E3E2EA0D5AA}" type="pres">
      <dgm:prSet presAssocID="{50649FF3-C683-4C51-BB40-EB0FE0D13CDC}" presName="linearProcess" presStyleCnt="0"/>
      <dgm:spPr/>
    </dgm:pt>
    <dgm:pt modelId="{FF6A6D6C-2B57-4022-A94E-BE17420A998E}" type="pres">
      <dgm:prSet presAssocID="{193DB3F5-7F49-4ABD-B431-05D90B871E57}" presName="textNode" presStyleLbl="node1" presStyleIdx="0" presStyleCnt="3">
        <dgm:presLayoutVars>
          <dgm:bulletEnabled val="1"/>
        </dgm:presLayoutVars>
      </dgm:prSet>
      <dgm:spPr/>
      <dgm:t>
        <a:bodyPr/>
        <a:lstStyle/>
        <a:p>
          <a:endParaRPr lang="en-US"/>
        </a:p>
      </dgm:t>
    </dgm:pt>
    <dgm:pt modelId="{2ACFE35B-331A-49DA-B67F-E65102DD1300}" type="pres">
      <dgm:prSet presAssocID="{438ED886-F0FC-425D-8C0E-4F51606E4EB0}" presName="sibTrans" presStyleCnt="0"/>
      <dgm:spPr/>
    </dgm:pt>
    <dgm:pt modelId="{0F677CB4-817F-44AA-A9D8-59A20B9D55D2}" type="pres">
      <dgm:prSet presAssocID="{FB96CD9C-0C45-4535-910D-66F7992A2B41}" presName="textNode" presStyleLbl="node1" presStyleIdx="1" presStyleCnt="3">
        <dgm:presLayoutVars>
          <dgm:bulletEnabled val="1"/>
        </dgm:presLayoutVars>
      </dgm:prSet>
      <dgm:spPr/>
      <dgm:t>
        <a:bodyPr/>
        <a:lstStyle/>
        <a:p>
          <a:endParaRPr lang="en-US"/>
        </a:p>
      </dgm:t>
    </dgm:pt>
    <dgm:pt modelId="{57A6836C-E110-4193-8978-289CCF50B248}" type="pres">
      <dgm:prSet presAssocID="{385C79A0-5DA1-4029-84A1-11D772EC83AF}" presName="sibTrans" presStyleCnt="0"/>
      <dgm:spPr/>
    </dgm:pt>
    <dgm:pt modelId="{4F0DCC46-B556-4E61-BA36-E8B27E5E5A4B}" type="pres">
      <dgm:prSet presAssocID="{8F6FE42F-CCC7-4E83-8AB5-ED1DD31F35EF}" presName="textNode" presStyleLbl="node1" presStyleIdx="2" presStyleCnt="3">
        <dgm:presLayoutVars>
          <dgm:bulletEnabled val="1"/>
        </dgm:presLayoutVars>
      </dgm:prSet>
      <dgm:spPr/>
      <dgm:t>
        <a:bodyPr/>
        <a:lstStyle/>
        <a:p>
          <a:endParaRPr lang="en-US"/>
        </a:p>
      </dgm:t>
    </dgm:pt>
  </dgm:ptLst>
  <dgm:cxnLst>
    <dgm:cxn modelId="{8419864F-418B-4217-8760-AE3AD3151158}" srcId="{50649FF3-C683-4C51-BB40-EB0FE0D13CDC}" destId="{193DB3F5-7F49-4ABD-B431-05D90B871E57}" srcOrd="0" destOrd="0" parTransId="{3F9663AC-1175-4377-8749-47C1AACF8CB5}" sibTransId="{438ED886-F0FC-425D-8C0E-4F51606E4EB0}"/>
    <dgm:cxn modelId="{5FE083B4-FF3B-415A-AC3B-AE5924C0A777}" type="presOf" srcId="{8F6FE42F-CCC7-4E83-8AB5-ED1DD31F35EF}" destId="{4F0DCC46-B556-4E61-BA36-E8B27E5E5A4B}" srcOrd="0" destOrd="0" presId="urn:microsoft.com/office/officeart/2005/8/layout/hProcess9"/>
    <dgm:cxn modelId="{9E1EF3A5-6624-4157-98CD-A52D29B37893}" type="presOf" srcId="{50649FF3-C683-4C51-BB40-EB0FE0D13CDC}" destId="{4A1E2EDF-B768-4032-9B4D-5B3E59A63855}" srcOrd="0" destOrd="0" presId="urn:microsoft.com/office/officeart/2005/8/layout/hProcess9"/>
    <dgm:cxn modelId="{9117FEDC-5AD5-476D-A8C0-DB43521C53FF}" srcId="{50649FF3-C683-4C51-BB40-EB0FE0D13CDC}" destId="{8F6FE42F-CCC7-4E83-8AB5-ED1DD31F35EF}" srcOrd="2" destOrd="0" parTransId="{2E94C7C1-19B9-43AC-9552-DA35AFED2012}" sibTransId="{3FD0A61D-9E92-47FE-A803-D246285EC549}"/>
    <dgm:cxn modelId="{FBB0E1C4-D5E7-43C4-8E52-EA9A928F2F08}" type="presOf" srcId="{193DB3F5-7F49-4ABD-B431-05D90B871E57}" destId="{FF6A6D6C-2B57-4022-A94E-BE17420A998E}" srcOrd="0" destOrd="0" presId="urn:microsoft.com/office/officeart/2005/8/layout/hProcess9"/>
    <dgm:cxn modelId="{59BF75CA-8504-4783-B9F7-8FB3F4DCA1BE}" type="presOf" srcId="{FB96CD9C-0C45-4535-910D-66F7992A2B41}" destId="{0F677CB4-817F-44AA-A9D8-59A20B9D55D2}" srcOrd="0" destOrd="0" presId="urn:microsoft.com/office/officeart/2005/8/layout/hProcess9"/>
    <dgm:cxn modelId="{C5891C17-0E3A-4B8E-ACF8-05EC8E44F305}" srcId="{50649FF3-C683-4C51-BB40-EB0FE0D13CDC}" destId="{FB96CD9C-0C45-4535-910D-66F7992A2B41}" srcOrd="1" destOrd="0" parTransId="{8F734B61-90AF-44B2-8096-A5ED9378CB86}" sibTransId="{385C79A0-5DA1-4029-84A1-11D772EC83AF}"/>
    <dgm:cxn modelId="{4A5C8C0C-C28A-462E-A6C1-7C7631AEA27B}" type="presParOf" srcId="{4A1E2EDF-B768-4032-9B4D-5B3E59A63855}" destId="{89AF158C-80B1-4FAB-9044-008F258A26FD}" srcOrd="0" destOrd="0" presId="urn:microsoft.com/office/officeart/2005/8/layout/hProcess9"/>
    <dgm:cxn modelId="{A7E73BF5-09FD-4FEE-A3F8-1AD6D82D02CF}" type="presParOf" srcId="{4A1E2EDF-B768-4032-9B4D-5B3E59A63855}" destId="{2C1F3EE0-3B37-4193-9365-2E3E2EA0D5AA}" srcOrd="1" destOrd="0" presId="urn:microsoft.com/office/officeart/2005/8/layout/hProcess9"/>
    <dgm:cxn modelId="{1EA30C2E-8B4B-4B04-9192-2F72837BA0A0}" type="presParOf" srcId="{2C1F3EE0-3B37-4193-9365-2E3E2EA0D5AA}" destId="{FF6A6D6C-2B57-4022-A94E-BE17420A998E}" srcOrd="0" destOrd="0" presId="urn:microsoft.com/office/officeart/2005/8/layout/hProcess9"/>
    <dgm:cxn modelId="{5F5BBDDB-F1F6-4B5A-9F80-DB3FEDA4EB9D}" type="presParOf" srcId="{2C1F3EE0-3B37-4193-9365-2E3E2EA0D5AA}" destId="{2ACFE35B-331A-49DA-B67F-E65102DD1300}" srcOrd="1" destOrd="0" presId="urn:microsoft.com/office/officeart/2005/8/layout/hProcess9"/>
    <dgm:cxn modelId="{6B5A3846-F376-40FA-8A3F-A70D4966551C}" type="presParOf" srcId="{2C1F3EE0-3B37-4193-9365-2E3E2EA0D5AA}" destId="{0F677CB4-817F-44AA-A9D8-59A20B9D55D2}" srcOrd="2" destOrd="0" presId="urn:microsoft.com/office/officeart/2005/8/layout/hProcess9"/>
    <dgm:cxn modelId="{AECC428E-52E9-4494-9A1B-36339533F8E7}" type="presParOf" srcId="{2C1F3EE0-3B37-4193-9365-2E3E2EA0D5AA}" destId="{57A6836C-E110-4193-8978-289CCF50B248}" srcOrd="3" destOrd="0" presId="urn:microsoft.com/office/officeart/2005/8/layout/hProcess9"/>
    <dgm:cxn modelId="{FA04A8E8-4797-400A-B390-B966E369B270}" type="presParOf" srcId="{2C1F3EE0-3B37-4193-9365-2E3E2EA0D5AA}" destId="{4F0DCC46-B556-4E61-BA36-E8B27E5E5A4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649FF3-C683-4C51-BB40-EB0FE0D13CDC}" type="doc">
      <dgm:prSet loTypeId="urn:microsoft.com/office/officeart/2005/8/layout/hProcess9" loCatId="process" qsTypeId="urn:microsoft.com/office/officeart/2005/8/quickstyle/3d1" qsCatId="3D" csTypeId="urn:microsoft.com/office/officeart/2005/8/colors/colorful1#2" csCatId="colorful" phldr="1"/>
      <dgm:spPr/>
    </dgm:pt>
    <dgm:pt modelId="{193DB3F5-7F49-4ABD-B431-05D90B871E57}">
      <dgm:prSet phldrT="[Text]"/>
      <dgm:spPr/>
      <dgm:t>
        <a:bodyPr/>
        <a:lstStyle/>
        <a:p>
          <a:r>
            <a:rPr lang="en-US" b="1" smtClean="0">
              <a:effectLst>
                <a:outerShdw blurRad="38100" dist="38100" dir="2700000" algn="tl">
                  <a:srgbClr val="000000">
                    <a:alpha val="43137"/>
                  </a:srgbClr>
                </a:outerShdw>
              </a:effectLst>
            </a:rPr>
            <a:t>#1</a:t>
          </a:r>
        </a:p>
        <a:p>
          <a:r>
            <a:rPr lang="en-US" b="1" smtClean="0">
              <a:effectLst>
                <a:outerShdw blurRad="38100" dist="38100" dir="2700000" algn="tl">
                  <a:srgbClr val="000000">
                    <a:alpha val="43137"/>
                  </a:srgbClr>
                </a:outerShdw>
              </a:effectLst>
            </a:rPr>
            <a:t>COACH</a:t>
          </a:r>
          <a:endParaRPr lang="en-US" b="1" dirty="0">
            <a:effectLst>
              <a:outerShdw blurRad="38100" dist="38100" dir="2700000" algn="tl">
                <a:srgbClr val="000000">
                  <a:alpha val="43137"/>
                </a:srgbClr>
              </a:outerShdw>
            </a:effectLst>
          </a:endParaRPr>
        </a:p>
      </dgm:t>
    </dgm:pt>
    <dgm:pt modelId="{3F9663AC-1175-4377-8749-47C1AACF8CB5}" type="parTrans" cxnId="{8419864F-418B-4217-8760-AE3AD3151158}">
      <dgm:prSet/>
      <dgm:spPr/>
      <dgm:t>
        <a:bodyPr/>
        <a:lstStyle/>
        <a:p>
          <a:endParaRPr lang="en-US" b="1">
            <a:effectLst>
              <a:outerShdw blurRad="38100" dist="38100" dir="2700000" algn="tl">
                <a:srgbClr val="000000">
                  <a:alpha val="43137"/>
                </a:srgbClr>
              </a:outerShdw>
            </a:effectLst>
          </a:endParaRPr>
        </a:p>
      </dgm:t>
    </dgm:pt>
    <dgm:pt modelId="{438ED886-F0FC-425D-8C0E-4F51606E4EB0}" type="sibTrans" cxnId="{8419864F-418B-4217-8760-AE3AD3151158}">
      <dgm:prSet/>
      <dgm:spPr/>
      <dgm:t>
        <a:bodyPr/>
        <a:lstStyle/>
        <a:p>
          <a:endParaRPr lang="en-US" b="1">
            <a:effectLst>
              <a:outerShdw blurRad="38100" dist="38100" dir="2700000" algn="tl">
                <a:srgbClr val="000000">
                  <a:alpha val="43137"/>
                </a:srgbClr>
              </a:outerShdw>
            </a:effectLst>
          </a:endParaRPr>
        </a:p>
      </dgm:t>
    </dgm:pt>
    <dgm:pt modelId="{FB96CD9C-0C45-4535-910D-66F7992A2B41}">
      <dgm:prSet phldrT="[Text]"/>
      <dgm:spPr>
        <a:solidFill>
          <a:schemeClr val="tx1">
            <a:lumMod val="50000"/>
            <a:lumOff val="50000"/>
          </a:schemeClr>
        </a:solidFill>
        <a:scene3d>
          <a:camera prst="orthographicFront">
            <a:rot lat="0" lon="0" rev="0"/>
          </a:camera>
          <a:lightRig rig="contrasting" dir="t">
            <a:rot lat="0" lon="0" rev="1500000"/>
          </a:lightRig>
        </a:scene3d>
        <a:sp3d prstMaterial="metal">
          <a:bevelT w="88900" h="88900"/>
        </a:sp3d>
      </dgm:spPr>
      <dgm:t>
        <a:bodyPr/>
        <a:lstStyle/>
        <a:p>
          <a:r>
            <a:rPr lang="en-US" b="1" smtClean="0">
              <a:effectLst>
                <a:outerShdw blurRad="38100" dist="38100" dir="2700000" algn="tl">
                  <a:srgbClr val="000000">
                    <a:alpha val="43137"/>
                  </a:srgbClr>
                </a:outerShdw>
              </a:effectLst>
            </a:rPr>
            <a:t>#2</a:t>
          </a:r>
        </a:p>
        <a:p>
          <a:r>
            <a:rPr lang="en-US" b="1" smtClean="0">
              <a:effectLst>
                <a:outerShdw blurRad="38100" dist="38100" dir="2700000" algn="tl">
                  <a:srgbClr val="000000">
                    <a:alpha val="43137"/>
                  </a:srgbClr>
                </a:outerShdw>
              </a:effectLst>
            </a:rPr>
            <a:t> TEAM</a:t>
          </a:r>
          <a:endParaRPr lang="en-US" b="1" dirty="0">
            <a:effectLst>
              <a:outerShdw blurRad="38100" dist="38100" dir="2700000" algn="tl">
                <a:srgbClr val="000000">
                  <a:alpha val="43137"/>
                </a:srgbClr>
              </a:outerShdw>
            </a:effectLst>
          </a:endParaRPr>
        </a:p>
      </dgm:t>
    </dgm:pt>
    <dgm:pt modelId="{8F734B61-90AF-44B2-8096-A5ED9378CB86}" type="parTrans" cxnId="{C5891C17-0E3A-4B8E-ACF8-05EC8E44F305}">
      <dgm:prSet/>
      <dgm:spPr/>
      <dgm:t>
        <a:bodyPr/>
        <a:lstStyle/>
        <a:p>
          <a:endParaRPr lang="en-US" b="1">
            <a:effectLst>
              <a:outerShdw blurRad="38100" dist="38100" dir="2700000" algn="tl">
                <a:srgbClr val="000000">
                  <a:alpha val="43137"/>
                </a:srgbClr>
              </a:outerShdw>
            </a:effectLst>
          </a:endParaRPr>
        </a:p>
      </dgm:t>
    </dgm:pt>
    <dgm:pt modelId="{385C79A0-5DA1-4029-84A1-11D772EC83AF}" type="sibTrans" cxnId="{C5891C17-0E3A-4B8E-ACF8-05EC8E44F305}">
      <dgm:prSet/>
      <dgm:spPr/>
      <dgm:t>
        <a:bodyPr/>
        <a:lstStyle/>
        <a:p>
          <a:endParaRPr lang="en-US" b="1">
            <a:effectLst>
              <a:outerShdw blurRad="38100" dist="38100" dir="2700000" algn="tl">
                <a:srgbClr val="000000">
                  <a:alpha val="43137"/>
                </a:srgbClr>
              </a:outerShdw>
            </a:effectLst>
          </a:endParaRPr>
        </a:p>
      </dgm:t>
    </dgm:pt>
    <dgm:pt modelId="{8F6FE42F-CCC7-4E83-8AB5-ED1DD31F35EF}">
      <dgm:prSet phldrT="[Text]"/>
      <dgm:spPr>
        <a:solidFill>
          <a:schemeClr val="tx1">
            <a:lumMod val="50000"/>
            <a:lumOff val="50000"/>
          </a:schemeClr>
        </a:solidFill>
      </dgm:spPr>
      <dgm:t>
        <a:bodyPr/>
        <a:lstStyle/>
        <a:p>
          <a:r>
            <a:rPr lang="en-US" b="1" smtClean="0">
              <a:effectLst>
                <a:outerShdw blurRad="38100" dist="38100" dir="2700000" algn="tl">
                  <a:srgbClr val="000000">
                    <a:alpha val="43137"/>
                  </a:srgbClr>
                </a:outerShdw>
              </a:effectLst>
            </a:rPr>
            <a:t>#3</a:t>
          </a:r>
        </a:p>
        <a:p>
          <a:r>
            <a:rPr lang="en-US" b="1" smtClean="0">
              <a:effectLst>
                <a:outerShdw blurRad="38100" dist="38100" dir="2700000" algn="tl">
                  <a:srgbClr val="000000">
                    <a:alpha val="43137"/>
                  </a:srgbClr>
                </a:outerShdw>
              </a:effectLst>
            </a:rPr>
            <a:t>PLAYER</a:t>
          </a:r>
          <a:endParaRPr lang="en-US" b="1" dirty="0">
            <a:effectLst>
              <a:outerShdw blurRad="38100" dist="38100" dir="2700000" algn="tl">
                <a:srgbClr val="000000">
                  <a:alpha val="43137"/>
                </a:srgbClr>
              </a:outerShdw>
            </a:effectLst>
          </a:endParaRPr>
        </a:p>
      </dgm:t>
    </dgm:pt>
    <dgm:pt modelId="{2E94C7C1-19B9-43AC-9552-DA35AFED2012}" type="parTrans" cxnId="{9117FEDC-5AD5-476D-A8C0-DB43521C53FF}">
      <dgm:prSet/>
      <dgm:spPr/>
      <dgm:t>
        <a:bodyPr/>
        <a:lstStyle/>
        <a:p>
          <a:endParaRPr lang="en-US" b="1">
            <a:effectLst>
              <a:outerShdw blurRad="38100" dist="38100" dir="2700000" algn="tl">
                <a:srgbClr val="000000">
                  <a:alpha val="43137"/>
                </a:srgbClr>
              </a:outerShdw>
            </a:effectLst>
          </a:endParaRPr>
        </a:p>
      </dgm:t>
    </dgm:pt>
    <dgm:pt modelId="{3FD0A61D-9E92-47FE-A803-D246285EC549}" type="sibTrans" cxnId="{9117FEDC-5AD5-476D-A8C0-DB43521C53FF}">
      <dgm:prSet/>
      <dgm:spPr/>
      <dgm:t>
        <a:bodyPr/>
        <a:lstStyle/>
        <a:p>
          <a:endParaRPr lang="en-US" b="1">
            <a:effectLst>
              <a:outerShdw blurRad="38100" dist="38100" dir="2700000" algn="tl">
                <a:srgbClr val="000000">
                  <a:alpha val="43137"/>
                </a:srgbClr>
              </a:outerShdw>
            </a:effectLst>
          </a:endParaRPr>
        </a:p>
      </dgm:t>
    </dgm:pt>
    <dgm:pt modelId="{4A1E2EDF-B768-4032-9B4D-5B3E59A63855}" type="pres">
      <dgm:prSet presAssocID="{50649FF3-C683-4C51-BB40-EB0FE0D13CDC}" presName="CompostProcess" presStyleCnt="0">
        <dgm:presLayoutVars>
          <dgm:dir/>
          <dgm:resizeHandles val="exact"/>
        </dgm:presLayoutVars>
      </dgm:prSet>
      <dgm:spPr/>
    </dgm:pt>
    <dgm:pt modelId="{89AF158C-80B1-4FAB-9044-008F258A26FD}" type="pres">
      <dgm:prSet presAssocID="{50649FF3-C683-4C51-BB40-EB0FE0D13CDC}" presName="arrow" presStyleLbl="bgShp" presStyleIdx="0" presStyleCnt="1" custLinFactNeighborY="2083"/>
      <dgm:spPr/>
    </dgm:pt>
    <dgm:pt modelId="{2C1F3EE0-3B37-4193-9365-2E3E2EA0D5AA}" type="pres">
      <dgm:prSet presAssocID="{50649FF3-C683-4C51-BB40-EB0FE0D13CDC}" presName="linearProcess" presStyleCnt="0"/>
      <dgm:spPr/>
    </dgm:pt>
    <dgm:pt modelId="{FF6A6D6C-2B57-4022-A94E-BE17420A998E}" type="pres">
      <dgm:prSet presAssocID="{193DB3F5-7F49-4ABD-B431-05D90B871E57}" presName="textNode" presStyleLbl="node1" presStyleIdx="0" presStyleCnt="3">
        <dgm:presLayoutVars>
          <dgm:bulletEnabled val="1"/>
        </dgm:presLayoutVars>
      </dgm:prSet>
      <dgm:spPr/>
      <dgm:t>
        <a:bodyPr/>
        <a:lstStyle/>
        <a:p>
          <a:endParaRPr lang="en-US"/>
        </a:p>
      </dgm:t>
    </dgm:pt>
    <dgm:pt modelId="{2ACFE35B-331A-49DA-B67F-E65102DD1300}" type="pres">
      <dgm:prSet presAssocID="{438ED886-F0FC-425D-8C0E-4F51606E4EB0}" presName="sibTrans" presStyleCnt="0"/>
      <dgm:spPr/>
    </dgm:pt>
    <dgm:pt modelId="{0F677CB4-817F-44AA-A9D8-59A20B9D55D2}" type="pres">
      <dgm:prSet presAssocID="{FB96CD9C-0C45-4535-910D-66F7992A2B41}" presName="textNode" presStyleLbl="node1" presStyleIdx="1" presStyleCnt="3">
        <dgm:presLayoutVars>
          <dgm:bulletEnabled val="1"/>
        </dgm:presLayoutVars>
      </dgm:prSet>
      <dgm:spPr/>
      <dgm:t>
        <a:bodyPr/>
        <a:lstStyle/>
        <a:p>
          <a:endParaRPr lang="en-US"/>
        </a:p>
      </dgm:t>
    </dgm:pt>
    <dgm:pt modelId="{57A6836C-E110-4193-8978-289CCF50B248}" type="pres">
      <dgm:prSet presAssocID="{385C79A0-5DA1-4029-84A1-11D772EC83AF}" presName="sibTrans" presStyleCnt="0"/>
      <dgm:spPr/>
    </dgm:pt>
    <dgm:pt modelId="{4F0DCC46-B556-4E61-BA36-E8B27E5E5A4B}" type="pres">
      <dgm:prSet presAssocID="{8F6FE42F-CCC7-4E83-8AB5-ED1DD31F35EF}" presName="textNode" presStyleLbl="node1" presStyleIdx="2" presStyleCnt="3">
        <dgm:presLayoutVars>
          <dgm:bulletEnabled val="1"/>
        </dgm:presLayoutVars>
      </dgm:prSet>
      <dgm:spPr/>
      <dgm:t>
        <a:bodyPr/>
        <a:lstStyle/>
        <a:p>
          <a:endParaRPr lang="en-US"/>
        </a:p>
      </dgm:t>
    </dgm:pt>
  </dgm:ptLst>
  <dgm:cxnLst>
    <dgm:cxn modelId="{8419864F-418B-4217-8760-AE3AD3151158}" srcId="{50649FF3-C683-4C51-BB40-EB0FE0D13CDC}" destId="{193DB3F5-7F49-4ABD-B431-05D90B871E57}" srcOrd="0" destOrd="0" parTransId="{3F9663AC-1175-4377-8749-47C1AACF8CB5}" sibTransId="{438ED886-F0FC-425D-8C0E-4F51606E4EB0}"/>
    <dgm:cxn modelId="{4348D7ED-AB03-4B2B-88E5-85A7D688A65C}" type="presOf" srcId="{FB96CD9C-0C45-4535-910D-66F7992A2B41}" destId="{0F677CB4-817F-44AA-A9D8-59A20B9D55D2}" srcOrd="0" destOrd="0" presId="urn:microsoft.com/office/officeart/2005/8/layout/hProcess9"/>
    <dgm:cxn modelId="{35BE8D0E-EFD3-4A9E-B5F6-938510BC4D36}" type="presOf" srcId="{50649FF3-C683-4C51-BB40-EB0FE0D13CDC}" destId="{4A1E2EDF-B768-4032-9B4D-5B3E59A63855}" srcOrd="0" destOrd="0" presId="urn:microsoft.com/office/officeart/2005/8/layout/hProcess9"/>
    <dgm:cxn modelId="{78A6D855-77A1-4D3C-8FD9-67A81D7F7739}" type="presOf" srcId="{8F6FE42F-CCC7-4E83-8AB5-ED1DD31F35EF}" destId="{4F0DCC46-B556-4E61-BA36-E8B27E5E5A4B}" srcOrd="0" destOrd="0" presId="urn:microsoft.com/office/officeart/2005/8/layout/hProcess9"/>
    <dgm:cxn modelId="{9117FEDC-5AD5-476D-A8C0-DB43521C53FF}" srcId="{50649FF3-C683-4C51-BB40-EB0FE0D13CDC}" destId="{8F6FE42F-CCC7-4E83-8AB5-ED1DD31F35EF}" srcOrd="2" destOrd="0" parTransId="{2E94C7C1-19B9-43AC-9552-DA35AFED2012}" sibTransId="{3FD0A61D-9E92-47FE-A803-D246285EC549}"/>
    <dgm:cxn modelId="{450A7CC7-E51B-4B54-82BC-2656D5968958}" type="presOf" srcId="{193DB3F5-7F49-4ABD-B431-05D90B871E57}" destId="{FF6A6D6C-2B57-4022-A94E-BE17420A998E}" srcOrd="0" destOrd="0" presId="urn:microsoft.com/office/officeart/2005/8/layout/hProcess9"/>
    <dgm:cxn modelId="{C5891C17-0E3A-4B8E-ACF8-05EC8E44F305}" srcId="{50649FF3-C683-4C51-BB40-EB0FE0D13CDC}" destId="{FB96CD9C-0C45-4535-910D-66F7992A2B41}" srcOrd="1" destOrd="0" parTransId="{8F734B61-90AF-44B2-8096-A5ED9378CB86}" sibTransId="{385C79A0-5DA1-4029-84A1-11D772EC83AF}"/>
    <dgm:cxn modelId="{78606324-38AF-4B01-8348-B2E589C3AF02}" type="presParOf" srcId="{4A1E2EDF-B768-4032-9B4D-5B3E59A63855}" destId="{89AF158C-80B1-4FAB-9044-008F258A26FD}" srcOrd="0" destOrd="0" presId="urn:microsoft.com/office/officeart/2005/8/layout/hProcess9"/>
    <dgm:cxn modelId="{F4A276BF-71D5-445C-8FAD-B663C258C5AF}" type="presParOf" srcId="{4A1E2EDF-B768-4032-9B4D-5B3E59A63855}" destId="{2C1F3EE0-3B37-4193-9365-2E3E2EA0D5AA}" srcOrd="1" destOrd="0" presId="urn:microsoft.com/office/officeart/2005/8/layout/hProcess9"/>
    <dgm:cxn modelId="{E112737C-CD6D-42B9-892D-3BD147EF4448}" type="presParOf" srcId="{2C1F3EE0-3B37-4193-9365-2E3E2EA0D5AA}" destId="{FF6A6D6C-2B57-4022-A94E-BE17420A998E}" srcOrd="0" destOrd="0" presId="urn:microsoft.com/office/officeart/2005/8/layout/hProcess9"/>
    <dgm:cxn modelId="{90103264-751A-417B-B96B-459CDB802405}" type="presParOf" srcId="{2C1F3EE0-3B37-4193-9365-2E3E2EA0D5AA}" destId="{2ACFE35B-331A-49DA-B67F-E65102DD1300}" srcOrd="1" destOrd="0" presId="urn:microsoft.com/office/officeart/2005/8/layout/hProcess9"/>
    <dgm:cxn modelId="{66B101C9-AA14-4CF4-8698-D5220287C898}" type="presParOf" srcId="{2C1F3EE0-3B37-4193-9365-2E3E2EA0D5AA}" destId="{0F677CB4-817F-44AA-A9D8-59A20B9D55D2}" srcOrd="2" destOrd="0" presId="urn:microsoft.com/office/officeart/2005/8/layout/hProcess9"/>
    <dgm:cxn modelId="{9D832AE1-7FE9-4246-8CDF-7C1E07C0946C}" type="presParOf" srcId="{2C1F3EE0-3B37-4193-9365-2E3E2EA0D5AA}" destId="{57A6836C-E110-4193-8978-289CCF50B248}" srcOrd="3" destOrd="0" presId="urn:microsoft.com/office/officeart/2005/8/layout/hProcess9"/>
    <dgm:cxn modelId="{447DB226-D223-4C78-894B-8DE887677646}" type="presParOf" srcId="{2C1F3EE0-3B37-4193-9365-2E3E2EA0D5AA}" destId="{4F0DCC46-B556-4E61-BA36-E8B27E5E5A4B}"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5E20F-5C92-436C-8994-29C7AE53E1BC}">
      <dsp:nvSpPr>
        <dsp:cNvPr id="0" name=""/>
        <dsp:cNvSpPr/>
      </dsp:nvSpPr>
      <dsp:spPr>
        <a:xfrm>
          <a:off x="0" y="2375019"/>
          <a:ext cx="5715000" cy="519596"/>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1" kern="1200" dirty="0" smtClean="0">
              <a:solidFill>
                <a:srgbClr val="FFFF00"/>
              </a:solidFill>
              <a:effectLst>
                <a:outerShdw blurRad="38100" dist="38100" dir="2700000" algn="tl">
                  <a:srgbClr val="000000">
                    <a:alpha val="43137"/>
                  </a:srgbClr>
                </a:outerShdw>
              </a:effectLst>
            </a:rPr>
            <a:t>How do I define Success?</a:t>
          </a:r>
          <a:endParaRPr lang="en-US" sz="2000" b="1" i="1" kern="1200" dirty="0">
            <a:solidFill>
              <a:srgbClr val="FFFF00"/>
            </a:solidFill>
            <a:effectLst>
              <a:outerShdw blurRad="38100" dist="38100" dir="2700000" algn="tl">
                <a:srgbClr val="000000">
                  <a:alpha val="43137"/>
                </a:srgbClr>
              </a:outerShdw>
            </a:effectLst>
          </a:endParaRPr>
        </a:p>
      </dsp:txBody>
      <dsp:txXfrm>
        <a:off x="0" y="2375019"/>
        <a:ext cx="5715000" cy="519596"/>
      </dsp:txXfrm>
    </dsp:sp>
    <dsp:sp modelId="{5B6B0362-16AF-48C5-89EA-0EFFF1130E8B}">
      <dsp:nvSpPr>
        <dsp:cNvPr id="0" name=""/>
        <dsp:cNvSpPr/>
      </dsp:nvSpPr>
      <dsp:spPr>
        <a:xfrm rot="10800000">
          <a:off x="0" y="1583674"/>
          <a:ext cx="5715000" cy="799138"/>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1" kern="1200" dirty="0" smtClean="0">
              <a:solidFill>
                <a:srgbClr val="FFFF00"/>
              </a:solidFill>
              <a:effectLst>
                <a:outerShdw blurRad="38100" dist="38100" dir="2700000" algn="tl">
                  <a:srgbClr val="000000">
                    <a:alpha val="43137"/>
                  </a:srgbClr>
                </a:outerShdw>
              </a:effectLst>
            </a:rPr>
            <a:t>What does it feel like to be coached by me?</a:t>
          </a:r>
          <a:endParaRPr lang="en-US" sz="2000" b="1" i="1" kern="1200" dirty="0">
            <a:solidFill>
              <a:srgbClr val="FFFF00"/>
            </a:solidFill>
            <a:effectLst>
              <a:outerShdw blurRad="38100" dist="38100" dir="2700000" algn="tl">
                <a:srgbClr val="000000">
                  <a:alpha val="43137"/>
                </a:srgbClr>
              </a:outerShdw>
            </a:effectLst>
          </a:endParaRPr>
        </a:p>
      </dsp:txBody>
      <dsp:txXfrm rot="10800000">
        <a:off x="0" y="1583674"/>
        <a:ext cx="5715000" cy="519256"/>
      </dsp:txXfrm>
    </dsp:sp>
    <dsp:sp modelId="{336030AC-1FAA-4669-B057-DF0287793FFA}">
      <dsp:nvSpPr>
        <dsp:cNvPr id="0" name=""/>
        <dsp:cNvSpPr/>
      </dsp:nvSpPr>
      <dsp:spPr>
        <a:xfrm rot="10800000">
          <a:off x="0" y="792329"/>
          <a:ext cx="5715000" cy="799138"/>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1" kern="1200" dirty="0" smtClean="0">
              <a:solidFill>
                <a:srgbClr val="FFFF00"/>
              </a:solidFill>
              <a:effectLst>
                <a:outerShdw blurRad="38100" dist="38100" dir="2700000" algn="tl">
                  <a:srgbClr val="000000">
                    <a:alpha val="43137"/>
                  </a:srgbClr>
                </a:outerShdw>
              </a:effectLst>
            </a:rPr>
            <a:t>Why do I Coach the way that I do?</a:t>
          </a:r>
          <a:endParaRPr lang="en-US" sz="2000" b="1" i="1" kern="1200" dirty="0">
            <a:solidFill>
              <a:srgbClr val="FFFF00"/>
            </a:solidFill>
            <a:effectLst>
              <a:outerShdw blurRad="38100" dist="38100" dir="2700000" algn="tl">
                <a:srgbClr val="000000">
                  <a:alpha val="43137"/>
                </a:srgbClr>
              </a:outerShdw>
            </a:effectLst>
          </a:endParaRPr>
        </a:p>
      </dsp:txBody>
      <dsp:txXfrm rot="10800000">
        <a:off x="0" y="792329"/>
        <a:ext cx="5715000" cy="519256"/>
      </dsp:txXfrm>
    </dsp:sp>
    <dsp:sp modelId="{68C2F2E1-1454-4EBC-8884-742E65B0912F}">
      <dsp:nvSpPr>
        <dsp:cNvPr id="0" name=""/>
        <dsp:cNvSpPr/>
      </dsp:nvSpPr>
      <dsp:spPr>
        <a:xfrm rot="10800000">
          <a:off x="0" y="984"/>
          <a:ext cx="5715000" cy="799138"/>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i="1" kern="1200" dirty="0" smtClean="0">
              <a:solidFill>
                <a:srgbClr val="FFFF00"/>
              </a:solidFill>
              <a:effectLst>
                <a:outerShdw blurRad="38100" dist="38100" dir="2700000" algn="tl">
                  <a:srgbClr val="000000">
                    <a:alpha val="43137"/>
                  </a:srgbClr>
                </a:outerShdw>
              </a:effectLst>
            </a:rPr>
            <a:t>Why do I Coach?</a:t>
          </a:r>
          <a:endParaRPr lang="en-US" sz="2000" b="1" i="1" kern="1200" dirty="0">
            <a:solidFill>
              <a:srgbClr val="FFFF00"/>
            </a:solidFill>
            <a:effectLst>
              <a:outerShdw blurRad="38100" dist="38100" dir="2700000" algn="tl">
                <a:srgbClr val="000000">
                  <a:alpha val="43137"/>
                </a:srgbClr>
              </a:outerShdw>
            </a:effectLst>
          </a:endParaRPr>
        </a:p>
      </dsp:txBody>
      <dsp:txXfrm rot="10800000">
        <a:off x="0" y="984"/>
        <a:ext cx="5715000" cy="519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158C-80B1-4FAB-9044-008F258A26FD}">
      <dsp:nvSpPr>
        <dsp:cNvPr id="0" name=""/>
        <dsp:cNvSpPr/>
      </dsp:nvSpPr>
      <dsp:spPr>
        <a:xfrm>
          <a:off x="365759" y="0"/>
          <a:ext cx="4145280" cy="2743200"/>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F6A6D6C-2B57-4022-A94E-BE17420A998E}">
      <dsp:nvSpPr>
        <dsp:cNvPr id="0" name=""/>
        <dsp:cNvSpPr/>
      </dsp:nvSpPr>
      <dsp:spPr>
        <a:xfrm>
          <a:off x="124896" y="822960"/>
          <a:ext cx="1463040" cy="10972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#1</a:t>
          </a:r>
        </a:p>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PLAYER</a:t>
          </a:r>
          <a:endParaRPr lang="en-US" sz="2400" b="1" kern="1200" dirty="0">
            <a:effectLst>
              <a:outerShdw blurRad="38100" dist="38100" dir="2700000" algn="tl">
                <a:srgbClr val="000000">
                  <a:alpha val="43137"/>
                </a:srgbClr>
              </a:outerShdw>
            </a:effectLst>
          </a:endParaRPr>
        </a:p>
      </dsp:txBody>
      <dsp:txXfrm>
        <a:off x="178461" y="876525"/>
        <a:ext cx="1355910" cy="990150"/>
      </dsp:txXfrm>
    </dsp:sp>
    <dsp:sp modelId="{0F677CB4-817F-44AA-A9D8-59A20B9D55D2}">
      <dsp:nvSpPr>
        <dsp:cNvPr id="0" name=""/>
        <dsp:cNvSpPr/>
      </dsp:nvSpPr>
      <dsp:spPr>
        <a:xfrm>
          <a:off x="1706880" y="822960"/>
          <a:ext cx="1463040" cy="10972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#2</a:t>
          </a:r>
        </a:p>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 TEAM</a:t>
          </a:r>
          <a:endParaRPr lang="en-US" sz="2400" b="1" kern="1200" dirty="0">
            <a:effectLst>
              <a:outerShdw blurRad="38100" dist="38100" dir="2700000" algn="tl">
                <a:srgbClr val="000000">
                  <a:alpha val="43137"/>
                </a:srgbClr>
              </a:outerShdw>
            </a:effectLst>
          </a:endParaRPr>
        </a:p>
      </dsp:txBody>
      <dsp:txXfrm>
        <a:off x="1760445" y="876525"/>
        <a:ext cx="1355910" cy="990150"/>
      </dsp:txXfrm>
    </dsp:sp>
    <dsp:sp modelId="{4F0DCC46-B556-4E61-BA36-E8B27E5E5A4B}">
      <dsp:nvSpPr>
        <dsp:cNvPr id="0" name=""/>
        <dsp:cNvSpPr/>
      </dsp:nvSpPr>
      <dsp:spPr>
        <a:xfrm>
          <a:off x="3288863" y="822960"/>
          <a:ext cx="1463040" cy="10972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#3</a:t>
          </a:r>
        </a:p>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COACH</a:t>
          </a:r>
          <a:endParaRPr lang="en-US" sz="2400" b="1" kern="1200" dirty="0">
            <a:effectLst>
              <a:outerShdw blurRad="38100" dist="38100" dir="2700000" algn="tl">
                <a:srgbClr val="000000">
                  <a:alpha val="43137"/>
                </a:srgbClr>
              </a:outerShdw>
            </a:effectLst>
          </a:endParaRPr>
        </a:p>
      </dsp:txBody>
      <dsp:txXfrm>
        <a:off x="3342428" y="876525"/>
        <a:ext cx="1355910" cy="990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158C-80B1-4FAB-9044-008F258A26FD}">
      <dsp:nvSpPr>
        <dsp:cNvPr id="0" name=""/>
        <dsp:cNvSpPr/>
      </dsp:nvSpPr>
      <dsp:spPr>
        <a:xfrm>
          <a:off x="268604" y="0"/>
          <a:ext cx="3044190" cy="2514599"/>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F6A6D6C-2B57-4022-A94E-BE17420A998E}">
      <dsp:nvSpPr>
        <dsp:cNvPr id="0" name=""/>
        <dsp:cNvSpPr/>
      </dsp:nvSpPr>
      <dsp:spPr>
        <a:xfrm>
          <a:off x="1325" y="754379"/>
          <a:ext cx="1147740" cy="1005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effectLst>
                <a:outerShdw blurRad="38100" dist="38100" dir="2700000" algn="tl">
                  <a:srgbClr val="000000">
                    <a:alpha val="43137"/>
                  </a:srgbClr>
                </a:outerShdw>
              </a:effectLst>
            </a:rPr>
            <a:t>#1</a:t>
          </a:r>
        </a:p>
        <a:p>
          <a:pPr lvl="0" algn="ctr" defTabSz="977900">
            <a:lnSpc>
              <a:spcPct val="90000"/>
            </a:lnSpc>
            <a:spcBef>
              <a:spcPct val="0"/>
            </a:spcBef>
            <a:spcAft>
              <a:spcPct val="35000"/>
            </a:spcAft>
          </a:pPr>
          <a:r>
            <a:rPr lang="en-US" sz="2200" b="1" kern="1200" smtClean="0">
              <a:effectLst>
                <a:outerShdw blurRad="38100" dist="38100" dir="2700000" algn="tl">
                  <a:srgbClr val="000000">
                    <a:alpha val="43137"/>
                  </a:srgbClr>
                </a:outerShdw>
              </a:effectLst>
            </a:rPr>
            <a:t>COACH</a:t>
          </a:r>
          <a:endParaRPr lang="en-US" sz="2200" b="1" kern="1200" dirty="0">
            <a:effectLst>
              <a:outerShdw blurRad="38100" dist="38100" dir="2700000" algn="tl">
                <a:srgbClr val="000000">
                  <a:alpha val="43137"/>
                </a:srgbClr>
              </a:outerShdw>
            </a:effectLst>
          </a:endParaRPr>
        </a:p>
      </dsp:txBody>
      <dsp:txXfrm>
        <a:off x="50426" y="803480"/>
        <a:ext cx="1049538" cy="907638"/>
      </dsp:txXfrm>
    </dsp:sp>
    <dsp:sp modelId="{0F677CB4-817F-44AA-A9D8-59A20B9D55D2}">
      <dsp:nvSpPr>
        <dsp:cNvPr id="0" name=""/>
        <dsp:cNvSpPr/>
      </dsp:nvSpPr>
      <dsp:spPr>
        <a:xfrm>
          <a:off x="1216829" y="754379"/>
          <a:ext cx="1147740" cy="1005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effectLst>
                <a:outerShdw blurRad="38100" dist="38100" dir="2700000" algn="tl">
                  <a:srgbClr val="000000">
                    <a:alpha val="43137"/>
                  </a:srgbClr>
                </a:outerShdw>
              </a:effectLst>
            </a:rPr>
            <a:t>#2</a:t>
          </a:r>
        </a:p>
        <a:p>
          <a:pPr lvl="0" algn="ctr" defTabSz="977900">
            <a:lnSpc>
              <a:spcPct val="90000"/>
            </a:lnSpc>
            <a:spcBef>
              <a:spcPct val="0"/>
            </a:spcBef>
            <a:spcAft>
              <a:spcPct val="35000"/>
            </a:spcAft>
          </a:pPr>
          <a:r>
            <a:rPr lang="en-US" sz="2200" b="1" kern="1200" smtClean="0">
              <a:effectLst>
                <a:outerShdw blurRad="38100" dist="38100" dir="2700000" algn="tl">
                  <a:srgbClr val="000000">
                    <a:alpha val="43137"/>
                  </a:srgbClr>
                </a:outerShdw>
              </a:effectLst>
            </a:rPr>
            <a:t> TEAM</a:t>
          </a:r>
          <a:endParaRPr lang="en-US" sz="2200" b="1" kern="1200" dirty="0">
            <a:effectLst>
              <a:outerShdw blurRad="38100" dist="38100" dir="2700000" algn="tl">
                <a:srgbClr val="000000">
                  <a:alpha val="43137"/>
                </a:srgbClr>
              </a:outerShdw>
            </a:effectLst>
          </a:endParaRPr>
        </a:p>
      </dsp:txBody>
      <dsp:txXfrm>
        <a:off x="1265930" y="803480"/>
        <a:ext cx="1049538" cy="907638"/>
      </dsp:txXfrm>
    </dsp:sp>
    <dsp:sp modelId="{4F0DCC46-B556-4E61-BA36-E8B27E5E5A4B}">
      <dsp:nvSpPr>
        <dsp:cNvPr id="0" name=""/>
        <dsp:cNvSpPr/>
      </dsp:nvSpPr>
      <dsp:spPr>
        <a:xfrm>
          <a:off x="2432333" y="754379"/>
          <a:ext cx="1147740" cy="1005840"/>
        </a:xfrm>
        <a:prstGeom prst="roundRect">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smtClean="0">
              <a:effectLst>
                <a:outerShdw blurRad="38100" dist="38100" dir="2700000" algn="tl">
                  <a:srgbClr val="000000">
                    <a:alpha val="43137"/>
                  </a:srgbClr>
                </a:outerShdw>
              </a:effectLst>
            </a:rPr>
            <a:t>#3</a:t>
          </a:r>
        </a:p>
        <a:p>
          <a:pPr lvl="0" algn="ctr" defTabSz="977900">
            <a:lnSpc>
              <a:spcPct val="90000"/>
            </a:lnSpc>
            <a:spcBef>
              <a:spcPct val="0"/>
            </a:spcBef>
            <a:spcAft>
              <a:spcPct val="35000"/>
            </a:spcAft>
          </a:pPr>
          <a:r>
            <a:rPr lang="en-US" sz="2200" b="1" kern="1200" smtClean="0">
              <a:effectLst>
                <a:outerShdw blurRad="38100" dist="38100" dir="2700000" algn="tl">
                  <a:srgbClr val="000000">
                    <a:alpha val="43137"/>
                  </a:srgbClr>
                </a:outerShdw>
              </a:effectLst>
            </a:rPr>
            <a:t>PLAYER</a:t>
          </a:r>
          <a:endParaRPr lang="en-US" sz="2200" b="1" kern="1200" dirty="0">
            <a:effectLst>
              <a:outerShdw blurRad="38100" dist="38100" dir="2700000" algn="tl">
                <a:srgbClr val="000000">
                  <a:alpha val="43137"/>
                </a:srgbClr>
              </a:outerShdw>
            </a:effectLst>
          </a:endParaRPr>
        </a:p>
      </dsp:txBody>
      <dsp:txXfrm>
        <a:off x="2481434" y="803480"/>
        <a:ext cx="1049538" cy="9076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E1CC6F-42D8-4EE6-842E-B8B9F4D9EB9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1CC6F-42D8-4EE6-842E-B8B9F4D9EB9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1CC6F-42D8-4EE6-842E-B8B9F4D9EB9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7016AF-F1B7-43E1-A560-64B7D7A6F586}"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016AF-F1B7-43E1-A560-64B7D7A6F586}"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016AF-F1B7-43E1-A560-64B7D7A6F586}"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7016AF-F1B7-43E1-A560-64B7D7A6F586}"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7016AF-F1B7-43E1-A560-64B7D7A6F586}" type="datetimeFigureOut">
              <a:rPr lang="en-US" smtClean="0"/>
              <a:pPr/>
              <a:t>3/20/2012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016AF-F1B7-43E1-A560-64B7D7A6F586}" type="datetimeFigureOut">
              <a:rPr lang="en-US" smtClean="0"/>
              <a:pPr/>
              <a:t>3/20/2012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016AF-F1B7-43E1-A560-64B7D7A6F586}" type="datetimeFigureOut">
              <a:rPr lang="en-US" smtClean="0"/>
              <a:pPr/>
              <a:t>3/20/2012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016AF-F1B7-43E1-A560-64B7D7A6F586}"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E1CC6F-42D8-4EE6-842E-B8B9F4D9EB9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016AF-F1B7-43E1-A560-64B7D7A6F586}"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016AF-F1B7-43E1-A560-64B7D7A6F586}"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016AF-F1B7-43E1-A560-64B7D7A6F586}"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665173-F690-4860-BE3A-9C61B7AF5C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1CC6F-42D8-4EE6-842E-B8B9F4D9EB9F}"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E1CC6F-42D8-4EE6-842E-B8B9F4D9EB9F}"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E1CC6F-42D8-4EE6-842E-B8B9F4D9EB9F}" type="datetimeFigureOut">
              <a:rPr lang="en-US" smtClean="0"/>
              <a:pPr/>
              <a:t>3/20/2012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E1CC6F-42D8-4EE6-842E-B8B9F4D9EB9F}" type="datetimeFigureOut">
              <a:rPr lang="en-US" smtClean="0"/>
              <a:pPr/>
              <a:t>3/20/2012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1CC6F-42D8-4EE6-842E-B8B9F4D9EB9F}" type="datetimeFigureOut">
              <a:rPr lang="en-US" smtClean="0"/>
              <a:pPr/>
              <a:t>3/20/2012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1CC6F-42D8-4EE6-842E-B8B9F4D9EB9F}"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1CC6F-42D8-4EE6-842E-B8B9F4D9EB9F}"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580B4-2900-48DC-B846-B3287A6462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upload.wikimedia.org/wikipedia/en/8/8a/Little_League_Baseball_-_Logo.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0E1CC6F-42D8-4EE6-842E-B8B9F4D9EB9F}" type="datetimeFigureOut">
              <a:rPr lang="en-US" smtClean="0"/>
              <a:pPr/>
              <a:t>3/20/2012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CB580B4-2900-48DC-B846-B3287A6462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417016AF-F1B7-43E1-A560-64B7D7A6F586}" type="datetimeFigureOut">
              <a:rPr lang="en-US" smtClean="0"/>
              <a:pPr/>
              <a:t>3/20/2012</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F665173-F690-4860-BE3A-9C61B7AF5C18}" type="slidenum">
              <a:rPr lang="en-US" smtClean="0"/>
              <a:pPr/>
              <a:t>‹#›</a:t>
            </a:fld>
            <a:endParaRPr lang="en-US"/>
          </a:p>
        </p:txBody>
      </p:sp>
      <p:pic>
        <p:nvPicPr>
          <p:cNvPr id="7" name="Picture 3" descr="cflln_logo_3_orgsites_JPG"/>
          <p:cNvPicPr>
            <a:picLocks noChangeAspect="1" noChangeArrowheads="1"/>
          </p:cNvPicPr>
          <p:nvPr userDrawn="1"/>
        </p:nvPicPr>
        <p:blipFill>
          <a:blip r:embed="rId13" cstate="print"/>
          <a:stretch>
            <a:fillRect/>
          </a:stretch>
        </p:blipFill>
        <p:spPr bwMode="auto">
          <a:xfrm>
            <a:off x="5715000" y="7799024"/>
            <a:ext cx="1143000" cy="1344976"/>
          </a:xfrm>
          <a:prstGeom prst="rect">
            <a:avLst/>
          </a:prstGeom>
          <a:noFill/>
          <a:ln>
            <a:noFill/>
          </a:ln>
        </p:spPr>
      </p:pic>
      <p:pic>
        <p:nvPicPr>
          <p:cNvPr id="8" name="Picture 5" descr="File:Little League Baseball - Logo.jpg">
            <a:hlinkClick r:id="rId14"/>
          </p:cNvPr>
          <p:cNvPicPr>
            <a:picLocks noChangeAspect="1" noChangeArrowheads="1"/>
          </p:cNvPicPr>
          <p:nvPr userDrawn="1"/>
        </p:nvPicPr>
        <p:blipFill>
          <a:blip r:embed="rId15" cstate="print">
            <a:lum bright="70000" contrast="-70000"/>
          </a:blip>
          <a:srcRect/>
          <a:stretch>
            <a:fillRect/>
          </a:stretch>
        </p:blipFill>
        <p:spPr bwMode="auto">
          <a:xfrm>
            <a:off x="0" y="0"/>
            <a:ext cx="1600200" cy="16002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upload.wikimedia.org/wikipedia/en/8/8a/Little_League_Baseball_-_Logo.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hyperlink" Target="//upload.wikimedia.org/wikipedia/en/8/8a/Little_League_Baseball_-_Logo.jpg" TargetMode="External"/><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ww.coachforamerica.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ww.coachforamerica.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ww.coachforamerica.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upload.wikimedia.org/wikipedia/en/8/8a/Little_League_Baseball_-_Logo.jpg" TargetMode="External"/><Relationship Id="rId7"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www.displays4sale.com/StoreModules/LargeImage.aspx?m=1&amp;ProductID=scm-8511p" TargetMode="Externa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hyperlink" Target="//upload.wikimedia.org/wikipedia/en/8/8a/Little_League_Baseball_-_Logo.jpg" TargetMode="External"/><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upload.wikimedia.org/wikipedia/en/8/8a/Little_League_Baseball_-_Logo.jpg"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image" Target="../media/image5.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3.jpeg"/><Relationship Id="rId5" Type="http://schemas.openxmlformats.org/officeDocument/2006/relationships/diagramLayout" Target="../diagrams/layout1.xml"/><Relationship Id="rId10" Type="http://schemas.openxmlformats.org/officeDocument/2006/relationships/hyperlink" Target="http://coachingbaseballyouth.com/images/purestock_1574r-01837.medium_krmq.jpg" TargetMode="External"/><Relationship Id="rId4" Type="http://schemas.openxmlformats.org/officeDocument/2006/relationships/diagramData" Target="../diagrams/data1.xm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image" Target="../media/image5.jpeg"/><Relationship Id="rId16"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5" Type="http://schemas.openxmlformats.org/officeDocument/2006/relationships/hyperlink" Target="//upload.wikimedia.org/wikipedia/en/8/8a/Little_League_Baseball_-_Logo.jpg" TargetMode="Externa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5.jpeg"/><Relationship Id="rId4" Type="http://schemas.openxmlformats.org/officeDocument/2006/relationships/hyperlink" Target="http://www.basement.org/WindowsLiveWriter/DictatorsAreComplicatedPeople_10BDB/stalin_victory_2.jpg" TargetMode="Externa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hyperlink" Target="//upload.wikimedia.org/wikipedia/en/8/8a/Little_League_Baseball_-_Logo.jpg" TargetMode="Externa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gif"/><Relationship Id="rId5" Type="http://schemas.openxmlformats.org/officeDocument/2006/relationships/image" Target="../media/image21.gif"/><Relationship Id="rId10" Type="http://schemas.openxmlformats.org/officeDocument/2006/relationships/image" Target="../media/image5.jpeg"/><Relationship Id="rId4" Type="http://schemas.openxmlformats.org/officeDocument/2006/relationships/hyperlink" Target="http://www.positivecoach.org/" TargetMode="External"/><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21bb9039-9414-4dba-b024-f9d938439398" descr="30EC07C8-E145-41A3-AE5B-91357B814B89@gateway"/>
          <p:cNvPicPr>
            <a:picLocks noChangeAspect="1" noChangeArrowheads="1"/>
          </p:cNvPicPr>
          <p:nvPr/>
        </p:nvPicPr>
        <p:blipFill>
          <a:blip r:embed="rId2" cstate="print"/>
          <a:srcRect l="5986" r="4221" b="4255"/>
          <a:stretch>
            <a:fillRect/>
          </a:stretch>
        </p:blipFill>
        <p:spPr bwMode="auto">
          <a:xfrm>
            <a:off x="0" y="0"/>
            <a:ext cx="1752600" cy="2628900"/>
          </a:xfrm>
          <a:prstGeom prst="rect">
            <a:avLst/>
          </a:prstGeom>
          <a:noFill/>
          <a:ln w="9525">
            <a:noFill/>
            <a:miter lim="800000"/>
            <a:headEnd/>
            <a:tailEnd/>
          </a:ln>
        </p:spPr>
      </p:pic>
      <p:pic>
        <p:nvPicPr>
          <p:cNvPr id="1029" name="Picture 5" descr="File:Little League Baseball - Logo.jpg">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400" y="1371600"/>
            <a:ext cx="5791200" cy="5791200"/>
          </a:xfrm>
          <a:prstGeom prst="rect">
            <a:avLst/>
          </a:prstGeom>
          <a:noFill/>
        </p:spPr>
      </p:pic>
      <p:sp>
        <p:nvSpPr>
          <p:cNvPr id="4" name="TextBox 3"/>
          <p:cNvSpPr txBox="1"/>
          <p:nvPr/>
        </p:nvSpPr>
        <p:spPr>
          <a:xfrm>
            <a:off x="1646772" y="7750314"/>
            <a:ext cx="3687228"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Coaches Manual</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pic>
        <p:nvPicPr>
          <p:cNvPr id="56322" name="Picture 2" descr="http://i.usatoday.net/sports/_photos/2011/10/16/Coaches-clash-Schwartz-vs-Harbaugh-6PFSAJU-x-large.jpg"/>
          <p:cNvPicPr>
            <a:picLocks noChangeAspect="1" noChangeArrowheads="1"/>
          </p:cNvPicPr>
          <p:nvPr/>
        </p:nvPicPr>
        <p:blipFill>
          <a:blip r:embed="rId4" cstate="print"/>
          <a:srcRect/>
          <a:stretch>
            <a:fillRect/>
          </a:stretch>
        </p:blipFill>
        <p:spPr bwMode="auto">
          <a:xfrm>
            <a:off x="1422400" y="1371600"/>
            <a:ext cx="4978400" cy="3657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extBox 2"/>
          <p:cNvSpPr txBox="1"/>
          <p:nvPr/>
        </p:nvSpPr>
        <p:spPr>
          <a:xfrm>
            <a:off x="1777994" y="381000"/>
            <a:ext cx="5003806" cy="646331"/>
          </a:xfrm>
          <a:prstGeom prst="rect">
            <a:avLst/>
          </a:prstGeom>
          <a:noFill/>
        </p:spPr>
        <p:txBody>
          <a:bodyPr wrap="none" rtlCol="0">
            <a:spAutoFit/>
          </a:bodyPr>
          <a:lstStyle/>
          <a:p>
            <a:r>
              <a:rPr lang="en-US" sz="3600" b="1" dirty="0" smtClean="0"/>
              <a:t>Coach to Coach Relations</a:t>
            </a:r>
            <a:endParaRPr lang="en-US" sz="3600" b="1" dirty="0"/>
          </a:p>
        </p:txBody>
      </p:sp>
      <p:sp>
        <p:nvSpPr>
          <p:cNvPr id="6" name="TextBox 5"/>
          <p:cNvSpPr txBox="1"/>
          <p:nvPr/>
        </p:nvSpPr>
        <p:spPr>
          <a:xfrm>
            <a:off x="304800" y="5299770"/>
            <a:ext cx="5433224" cy="26776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buFont typeface="Arial" pitchFamily="34" charset="0"/>
              <a:buChar char="•"/>
            </a:pPr>
            <a:r>
              <a:rPr lang="en-US" sz="2800" dirty="0" smtClean="0">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Never</a:t>
            </a:r>
            <a:r>
              <a:rPr lang="en-US" sz="2800" dirty="0" smtClean="0">
                <a:effectLst>
                  <a:outerShdw blurRad="38100" dist="38100" dir="2700000" algn="tl">
                    <a:srgbClr val="000000">
                      <a:alpha val="43137"/>
                    </a:srgbClr>
                  </a:outerShdw>
                </a:effectLst>
              </a:rPr>
              <a:t> argue during the game, in front of the players, or parents.</a:t>
            </a:r>
          </a:p>
          <a:p>
            <a:pPr>
              <a:buFont typeface="Arial" pitchFamily="34" charset="0"/>
              <a:buChar char="•"/>
            </a:pPr>
            <a:r>
              <a:rPr lang="en-US" sz="2800" dirty="0" smtClean="0">
                <a:effectLst>
                  <a:outerShdw blurRad="38100" dist="38100" dir="2700000" algn="tl">
                    <a:srgbClr val="000000">
                      <a:alpha val="43137"/>
                    </a:srgbClr>
                  </a:outerShdw>
                </a:effectLst>
              </a:rPr>
              <a:t> Handle all disagreements after the game in </a:t>
            </a:r>
            <a:r>
              <a:rPr lang="en-US" sz="2800" dirty="0" smtClean="0">
                <a:solidFill>
                  <a:srgbClr val="FFFF00"/>
                </a:solidFill>
                <a:effectLst>
                  <a:outerShdw blurRad="38100" dist="38100" dir="2700000" algn="tl">
                    <a:srgbClr val="000000">
                      <a:alpha val="43137"/>
                    </a:srgbClr>
                  </a:outerShdw>
                </a:effectLst>
              </a:rPr>
              <a:t>private</a:t>
            </a:r>
            <a:r>
              <a:rPr lang="en-US" sz="2800" dirty="0" smtClean="0">
                <a:effectLst>
                  <a:outerShdw blurRad="38100" dist="38100" dir="2700000" algn="tl">
                    <a:srgbClr val="000000">
                      <a:alpha val="43137"/>
                    </a:srgbClr>
                  </a:outerShdw>
                </a:effectLst>
              </a:rPr>
              <a:t> with each other.</a:t>
            </a:r>
          </a:p>
          <a:p>
            <a:pPr>
              <a:buFont typeface="Arial" pitchFamily="34" charset="0"/>
              <a:buChar char="•"/>
            </a:pPr>
            <a:r>
              <a:rPr lang="en-US" sz="2800" dirty="0" smtClean="0">
                <a:effectLst>
                  <a:outerShdw blurRad="38100" dist="38100" dir="2700000" algn="tl">
                    <a:srgbClr val="000000">
                      <a:alpha val="43137"/>
                    </a:srgbClr>
                  </a:outerShdw>
                </a:effectLst>
              </a:rPr>
              <a:t> If a mediator needs to be involved, the league VP will step in.</a:t>
            </a:r>
            <a:endParaRPr lang="en-US" sz="2800" dirty="0">
              <a:effectLst>
                <a:outerShdw blurRad="38100" dist="38100" dir="2700000" algn="tl">
                  <a:srgbClr val="000000">
                    <a:alpha val="43137"/>
                  </a:srgbClr>
                </a:outerShdw>
              </a:effectLst>
            </a:endParaRPr>
          </a:p>
        </p:txBody>
      </p:sp>
      <p:pic>
        <p:nvPicPr>
          <p:cNvPr id="7" name="21bb9039-9414-4dba-b024-f9d938439398" descr="30EC07C8-E145-41A3-AE5B-91357B814B89@gateway"/>
          <p:cNvPicPr>
            <a:picLocks noChangeAspect="1" noChangeArrowheads="1"/>
          </p:cNvPicPr>
          <p:nvPr/>
        </p:nvPicPr>
        <p:blipFill>
          <a:blip r:embed="rId5"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8" name="TextBox 7"/>
          <p:cNvSpPr txBox="1"/>
          <p:nvPr/>
        </p:nvSpPr>
        <p:spPr>
          <a:xfrm>
            <a:off x="3279714" y="8686800"/>
            <a:ext cx="301686" cy="369332"/>
          </a:xfrm>
          <a:prstGeom prst="rect">
            <a:avLst/>
          </a:prstGeom>
          <a:noFill/>
        </p:spPr>
        <p:txBody>
          <a:bodyPr wrap="none" rtlCol="0">
            <a:spAutoFit/>
          </a:bodyPr>
          <a:lstStyle/>
          <a:p>
            <a:r>
              <a:rPr lang="en-US" dirty="0" smtClean="0"/>
              <a:t>8</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3" name="TextBox 2"/>
          <p:cNvSpPr txBox="1"/>
          <p:nvPr/>
        </p:nvSpPr>
        <p:spPr>
          <a:xfrm>
            <a:off x="1600200" y="381000"/>
            <a:ext cx="5271123" cy="646331"/>
          </a:xfrm>
          <a:prstGeom prst="rect">
            <a:avLst/>
          </a:prstGeom>
          <a:noFill/>
        </p:spPr>
        <p:txBody>
          <a:bodyPr wrap="none" rtlCol="0">
            <a:spAutoFit/>
          </a:bodyPr>
          <a:lstStyle/>
          <a:p>
            <a:r>
              <a:rPr lang="en-US" sz="3600" b="1" dirty="0" smtClean="0"/>
              <a:t>Coach to Umpire Relations</a:t>
            </a:r>
            <a:endParaRPr lang="en-US" sz="3600" b="1" dirty="0"/>
          </a:p>
        </p:txBody>
      </p:sp>
      <p:sp>
        <p:nvSpPr>
          <p:cNvPr id="6" name="TextBox 5"/>
          <p:cNvSpPr txBox="1"/>
          <p:nvPr/>
        </p:nvSpPr>
        <p:spPr>
          <a:xfrm>
            <a:off x="228600" y="1752600"/>
            <a:ext cx="6553200" cy="35394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buFont typeface="Arial" pitchFamily="34" charset="0"/>
              <a:buChar char="•"/>
            </a:pPr>
            <a:r>
              <a:rPr lang="en-US" sz="2800" dirty="0" smtClean="0">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Never</a:t>
            </a:r>
            <a:r>
              <a:rPr lang="en-US" sz="2800" dirty="0" smtClean="0">
                <a:effectLst>
                  <a:outerShdw blurRad="38100" dist="38100" dir="2700000" algn="tl">
                    <a:srgbClr val="000000">
                      <a:alpha val="43137"/>
                    </a:srgbClr>
                  </a:outerShdw>
                </a:effectLst>
              </a:rPr>
              <a:t> argue during the game, in front of the players, or parents.</a:t>
            </a:r>
          </a:p>
          <a:p>
            <a:pPr>
              <a:buFont typeface="Arial" pitchFamily="34" charset="0"/>
              <a:buChar char="•"/>
            </a:pPr>
            <a:r>
              <a:rPr lang="en-US" sz="2800" dirty="0" smtClean="0">
                <a:effectLst>
                  <a:outerShdw blurRad="38100" dist="38100" dir="2700000" algn="tl">
                    <a:srgbClr val="000000">
                      <a:alpha val="43137"/>
                    </a:srgbClr>
                  </a:outerShdw>
                </a:effectLst>
              </a:rPr>
              <a:t> These are volunteers.  Treat them with </a:t>
            </a:r>
            <a:r>
              <a:rPr lang="en-US" sz="2800" dirty="0" smtClean="0">
                <a:solidFill>
                  <a:srgbClr val="FFFF00"/>
                </a:solidFill>
                <a:effectLst>
                  <a:outerShdw blurRad="38100" dist="38100" dir="2700000" algn="tl">
                    <a:srgbClr val="000000">
                      <a:alpha val="43137"/>
                    </a:srgbClr>
                  </a:outerShdw>
                </a:effectLst>
              </a:rPr>
              <a:t>respect</a:t>
            </a:r>
            <a:r>
              <a:rPr lang="en-US" sz="2800" dirty="0" smtClean="0">
                <a:effectLst>
                  <a:outerShdw blurRad="38100" dist="38100" dir="2700000" algn="tl">
                    <a:srgbClr val="000000">
                      <a:alpha val="43137"/>
                    </a:srgbClr>
                  </a:outerShdw>
                </a:effectLst>
              </a:rPr>
              <a:t>.</a:t>
            </a:r>
          </a:p>
          <a:p>
            <a:pPr>
              <a:buFont typeface="Arial" pitchFamily="34" charset="0"/>
              <a:buChar char="•"/>
            </a:pPr>
            <a:r>
              <a:rPr lang="en-US" sz="2800" dirty="0" smtClean="0">
                <a:effectLst>
                  <a:outerShdw blurRad="38100" dist="38100" dir="2700000" algn="tl">
                    <a:srgbClr val="000000">
                      <a:alpha val="43137"/>
                    </a:srgbClr>
                  </a:outerShdw>
                </a:effectLst>
              </a:rPr>
              <a:t> Use a </a:t>
            </a:r>
            <a:r>
              <a:rPr lang="en-US" sz="2800" dirty="0" smtClean="0">
                <a:solidFill>
                  <a:srgbClr val="FFFF00"/>
                </a:solidFill>
                <a:effectLst>
                  <a:outerShdw blurRad="38100" dist="38100" dir="2700000" algn="tl">
                    <a:srgbClr val="000000">
                      <a:alpha val="43137"/>
                    </a:srgbClr>
                  </a:outerShdw>
                </a:effectLst>
              </a:rPr>
              <a:t>bad call </a:t>
            </a:r>
            <a:r>
              <a:rPr lang="en-US" sz="2800" dirty="0" smtClean="0">
                <a:effectLst>
                  <a:outerShdw blurRad="38100" dist="38100" dir="2700000" algn="tl">
                    <a:srgbClr val="000000">
                      <a:alpha val="43137"/>
                    </a:srgbClr>
                  </a:outerShdw>
                </a:effectLst>
              </a:rPr>
              <a:t>to teach players </a:t>
            </a:r>
            <a:r>
              <a:rPr lang="en-US" sz="2800" dirty="0" smtClean="0">
                <a:solidFill>
                  <a:srgbClr val="FFFF00"/>
                </a:solidFill>
                <a:effectLst>
                  <a:outerShdw blurRad="38100" dist="38100" dir="2700000" algn="tl">
                    <a:srgbClr val="000000">
                      <a:alpha val="43137"/>
                    </a:srgbClr>
                  </a:outerShdw>
                </a:effectLst>
              </a:rPr>
              <a:t>life lessons. </a:t>
            </a:r>
          </a:p>
          <a:p>
            <a:pPr>
              <a:buFont typeface="Arial" pitchFamily="34" charset="0"/>
              <a:buChar char="•"/>
            </a:pPr>
            <a:r>
              <a:rPr lang="en-US" sz="2800" dirty="0" smtClean="0">
                <a:effectLst>
                  <a:outerShdw blurRad="38100" dist="38100" dir="2700000" algn="tl">
                    <a:srgbClr val="000000">
                      <a:alpha val="43137"/>
                    </a:srgbClr>
                  </a:outerShdw>
                </a:effectLst>
              </a:rPr>
              <a:t> If there’s a disagreement about a rule, grab the other coach and have a </a:t>
            </a:r>
            <a:r>
              <a:rPr lang="en-US" sz="2800" dirty="0" smtClean="0">
                <a:solidFill>
                  <a:srgbClr val="FFFF00"/>
                </a:solidFill>
                <a:effectLst>
                  <a:outerShdw blurRad="38100" dist="38100" dir="2700000" algn="tl">
                    <a:srgbClr val="000000">
                      <a:alpha val="43137"/>
                    </a:srgbClr>
                  </a:outerShdw>
                </a:effectLst>
              </a:rPr>
              <a:t>private conversation </a:t>
            </a:r>
            <a:r>
              <a:rPr lang="en-US" sz="2800" dirty="0" smtClean="0">
                <a:effectLst>
                  <a:outerShdw blurRad="38100" dist="38100" dir="2700000" algn="tl">
                    <a:srgbClr val="000000">
                      <a:alpha val="43137"/>
                    </a:srgbClr>
                  </a:outerShdw>
                </a:effectLst>
              </a:rPr>
              <a:t>to resolve the disagreement.</a:t>
            </a:r>
            <a:endParaRPr lang="en-US" sz="2800" dirty="0">
              <a:effectLst>
                <a:outerShdw blurRad="38100" dist="38100" dir="2700000" algn="tl">
                  <a:srgbClr val="000000">
                    <a:alpha val="43137"/>
                  </a:srgbClr>
                </a:outerShdw>
              </a:effectLst>
            </a:endParaRPr>
          </a:p>
        </p:txBody>
      </p:sp>
      <p:pic>
        <p:nvPicPr>
          <p:cNvPr id="59394" name="Picture 2" descr="http://www.visualphotos.com/photo/2x4265455/Coach_arguing_with_umpire_FAN2045134.jpg"/>
          <p:cNvPicPr>
            <a:picLocks noChangeAspect="1" noChangeArrowheads="1"/>
          </p:cNvPicPr>
          <p:nvPr/>
        </p:nvPicPr>
        <p:blipFill>
          <a:blip r:embed="rId4" cstate="print"/>
          <a:srcRect t="15929" b="4425"/>
          <a:stretch>
            <a:fillRect/>
          </a:stretch>
        </p:blipFill>
        <p:spPr bwMode="auto">
          <a:xfrm>
            <a:off x="548216" y="5638800"/>
            <a:ext cx="5090584" cy="2819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21bb9039-9414-4dba-b024-f9d938439398" descr="30EC07C8-E145-41A3-AE5B-91357B814B89@gateway"/>
          <p:cNvPicPr>
            <a:picLocks noChangeAspect="1" noChangeArrowheads="1"/>
          </p:cNvPicPr>
          <p:nvPr/>
        </p:nvPicPr>
        <p:blipFill>
          <a:blip r:embed="rId5"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8" name="TextBox 7"/>
          <p:cNvSpPr txBox="1"/>
          <p:nvPr/>
        </p:nvSpPr>
        <p:spPr>
          <a:xfrm>
            <a:off x="3279714" y="8686800"/>
            <a:ext cx="301686" cy="369332"/>
          </a:xfrm>
          <a:prstGeom prst="rect">
            <a:avLst/>
          </a:prstGeom>
          <a:noFill/>
        </p:spPr>
        <p:txBody>
          <a:bodyPr wrap="none" rtlCol="0">
            <a:spAutoFit/>
          </a:bodyPr>
          <a:lstStyle/>
          <a:p>
            <a:r>
              <a:rPr lang="en-US" dirty="0" smtClean="0"/>
              <a:t>9</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http://www.digitaldads.com/wp-content/uploads/2010/10/parents_soccerMums.jpg"/>
          <p:cNvPicPr>
            <a:picLocks noChangeAspect="1" noChangeArrowheads="1"/>
          </p:cNvPicPr>
          <p:nvPr/>
        </p:nvPicPr>
        <p:blipFill>
          <a:blip r:embed="rId2" cstate="print"/>
          <a:srcRect/>
          <a:stretch>
            <a:fillRect/>
          </a:stretch>
        </p:blipFill>
        <p:spPr bwMode="auto">
          <a:xfrm>
            <a:off x="533400" y="6400800"/>
            <a:ext cx="3732561" cy="22955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Picture 5" descr="File:Little League Baseball - Logo.jpg">
            <a:hlinkClick r:id="rId3"/>
          </p:cNvPr>
          <p:cNvPicPr>
            <a:picLocks noChangeAspect="1" noChangeArrowheads="1"/>
          </p:cNvPicPr>
          <p:nvPr/>
        </p:nvPicPr>
        <p:blipFill>
          <a:blip r:embed="rId4" cstate="print">
            <a:lum bright="70000" contrast="-70000"/>
          </a:blip>
          <a:srcRect/>
          <a:stretch>
            <a:fillRect/>
          </a:stretch>
        </p:blipFill>
        <p:spPr bwMode="auto">
          <a:xfrm>
            <a:off x="0" y="0"/>
            <a:ext cx="1600200" cy="1600200"/>
          </a:xfrm>
          <a:prstGeom prst="rect">
            <a:avLst/>
          </a:prstGeom>
          <a:noFill/>
        </p:spPr>
      </p:pic>
      <p:sp>
        <p:nvSpPr>
          <p:cNvPr id="6" name="TextBox 5"/>
          <p:cNvSpPr txBox="1"/>
          <p:nvPr/>
        </p:nvSpPr>
        <p:spPr>
          <a:xfrm>
            <a:off x="1600200" y="381000"/>
            <a:ext cx="5285037" cy="646331"/>
          </a:xfrm>
          <a:prstGeom prst="rect">
            <a:avLst/>
          </a:prstGeom>
          <a:noFill/>
        </p:spPr>
        <p:txBody>
          <a:bodyPr wrap="none" rtlCol="0">
            <a:spAutoFit/>
          </a:bodyPr>
          <a:lstStyle/>
          <a:p>
            <a:r>
              <a:rPr lang="en-US" sz="3600" b="1" dirty="0" smtClean="0"/>
              <a:t>Coach to Parents Relations</a:t>
            </a:r>
            <a:endParaRPr lang="en-US" sz="3600" b="1" dirty="0"/>
          </a:p>
        </p:txBody>
      </p:sp>
      <p:sp>
        <p:nvSpPr>
          <p:cNvPr id="7" name="TextBox 6"/>
          <p:cNvSpPr txBox="1"/>
          <p:nvPr/>
        </p:nvSpPr>
        <p:spPr>
          <a:xfrm>
            <a:off x="381000" y="1905000"/>
            <a:ext cx="6172200" cy="397031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buFont typeface="Arial" pitchFamily="34" charset="0"/>
              <a:buChar char="•"/>
            </a:pPr>
            <a:r>
              <a:rPr lang="en-US" sz="2800" dirty="0" smtClean="0">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Great communication</a:t>
            </a:r>
            <a:r>
              <a:rPr lang="en-US" sz="2800" dirty="0" smtClean="0">
                <a:effectLst>
                  <a:outerShdw blurRad="38100" dist="38100" dir="2700000" algn="tl">
                    <a:srgbClr val="000000">
                      <a:alpha val="43137"/>
                    </a:srgbClr>
                  </a:outerShdw>
                </a:effectLst>
              </a:rPr>
              <a:t> is always appreciated.</a:t>
            </a:r>
          </a:p>
          <a:p>
            <a:pPr>
              <a:buFont typeface="Arial" pitchFamily="34" charset="0"/>
              <a:buChar char="•"/>
            </a:pPr>
            <a:r>
              <a:rPr lang="en-US" sz="2800" dirty="0" smtClean="0">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Talk to them </a:t>
            </a:r>
            <a:r>
              <a:rPr lang="en-US" sz="2800" dirty="0" smtClean="0">
                <a:effectLst>
                  <a:outerShdw blurRad="38100" dist="38100" dir="2700000" algn="tl">
                    <a:srgbClr val="000000">
                      <a:alpha val="43137"/>
                    </a:srgbClr>
                  </a:outerShdw>
                </a:effectLst>
              </a:rPr>
              <a:t>as often as possible </a:t>
            </a:r>
            <a:r>
              <a:rPr lang="en-US" sz="2800" dirty="0" smtClean="0">
                <a:solidFill>
                  <a:srgbClr val="FFFF00"/>
                </a:solidFill>
                <a:effectLst>
                  <a:outerShdw blurRad="38100" dist="38100" dir="2700000" algn="tl">
                    <a:srgbClr val="000000">
                      <a:alpha val="43137"/>
                    </a:srgbClr>
                  </a:outerShdw>
                </a:effectLst>
              </a:rPr>
              <a:t>about their player</a:t>
            </a:r>
            <a:r>
              <a:rPr lang="en-US" sz="2800" dirty="0" smtClean="0">
                <a:effectLst>
                  <a:outerShdw blurRad="38100" dist="38100" dir="2700000" algn="tl">
                    <a:srgbClr val="000000">
                      <a:alpha val="43137"/>
                    </a:srgbClr>
                  </a:outerShdw>
                </a:effectLst>
              </a:rPr>
              <a:t>.</a:t>
            </a:r>
          </a:p>
          <a:p>
            <a:pPr>
              <a:buFont typeface="Arial" pitchFamily="34" charset="0"/>
              <a:buChar char="•"/>
            </a:pPr>
            <a:r>
              <a:rPr lang="en-US" sz="2800" dirty="0" smtClean="0">
                <a:effectLst>
                  <a:outerShdw blurRad="38100" dist="38100" dir="2700000" algn="tl">
                    <a:srgbClr val="000000">
                      <a:alpha val="43137"/>
                    </a:srgbClr>
                  </a:outerShdw>
                </a:effectLst>
              </a:rPr>
              <a:t>  Develop a </a:t>
            </a:r>
            <a:r>
              <a:rPr lang="en-US" sz="2800" dirty="0" smtClean="0">
                <a:solidFill>
                  <a:srgbClr val="FFFF00"/>
                </a:solidFill>
                <a:effectLst>
                  <a:outerShdw blurRad="38100" dist="38100" dir="2700000" algn="tl">
                    <a:srgbClr val="000000">
                      <a:alpha val="43137"/>
                    </a:srgbClr>
                  </a:outerShdw>
                </a:effectLst>
              </a:rPr>
              <a:t>“Mistake” Policy </a:t>
            </a:r>
            <a:r>
              <a:rPr lang="en-US" sz="2800" dirty="0" smtClean="0">
                <a:effectLst>
                  <a:outerShdw blurRad="38100" dist="38100" dir="2700000" algn="tl">
                    <a:srgbClr val="000000">
                      <a:alpha val="43137"/>
                    </a:srgbClr>
                  </a:outerShdw>
                </a:effectLst>
              </a:rPr>
              <a:t>(For players, coaches, and umpires</a:t>
            </a:r>
          </a:p>
          <a:p>
            <a:pPr>
              <a:buFont typeface="Arial" pitchFamily="34" charset="0"/>
              <a:buChar char="•"/>
            </a:pPr>
            <a:r>
              <a:rPr lang="en-US" sz="2800" dirty="0" smtClean="0">
                <a:effectLst>
                  <a:outerShdw blurRad="38100" dist="38100" dir="2700000" algn="tl">
                    <a:srgbClr val="000000">
                      <a:alpha val="43137"/>
                    </a:srgbClr>
                  </a:outerShdw>
                </a:effectLst>
              </a:rPr>
              <a:t>  Develop a </a:t>
            </a:r>
            <a:r>
              <a:rPr lang="en-US" sz="2800" dirty="0" smtClean="0">
                <a:solidFill>
                  <a:srgbClr val="FFFF00"/>
                </a:solidFill>
                <a:effectLst>
                  <a:outerShdw blurRad="38100" dist="38100" dir="2700000" algn="tl">
                    <a:srgbClr val="000000">
                      <a:alpha val="43137"/>
                    </a:srgbClr>
                  </a:outerShdw>
                </a:effectLst>
              </a:rPr>
              <a:t>“Cheering” Policy </a:t>
            </a:r>
            <a:r>
              <a:rPr lang="en-US" sz="2800" dirty="0" smtClean="0">
                <a:effectLst>
                  <a:outerShdw blurRad="38100" dist="38100" dir="2700000" algn="tl">
                    <a:srgbClr val="000000">
                      <a:alpha val="43137"/>
                    </a:srgbClr>
                  </a:outerShdw>
                </a:effectLst>
              </a:rPr>
              <a:t>for your players and the other team’s players. </a:t>
            </a:r>
          </a:p>
          <a:p>
            <a:pPr>
              <a:buFont typeface="Arial" pitchFamily="34" charset="0"/>
              <a:buChar char="•"/>
            </a:pPr>
            <a:r>
              <a:rPr lang="en-US" sz="2800" dirty="0" smtClean="0">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Get them involved</a:t>
            </a:r>
            <a:r>
              <a:rPr lang="en-US" sz="2800" dirty="0" smtClean="0">
                <a:effectLst>
                  <a:outerShdw blurRad="38100" dist="38100" dir="2700000" algn="tl">
                    <a:srgbClr val="000000">
                      <a:alpha val="43137"/>
                    </a:srgbClr>
                  </a:outerShdw>
                </a:effectLst>
              </a:rPr>
              <a:t>.</a:t>
            </a:r>
          </a:p>
        </p:txBody>
      </p:sp>
      <p:pic>
        <p:nvPicPr>
          <p:cNvPr id="8" name="21bb9039-9414-4dba-b024-f9d938439398" descr="30EC07C8-E145-41A3-AE5B-91357B814B89@gateway"/>
          <p:cNvPicPr>
            <a:picLocks noChangeAspect="1" noChangeArrowheads="1"/>
          </p:cNvPicPr>
          <p:nvPr/>
        </p:nvPicPr>
        <p:blipFill>
          <a:blip r:embed="rId5"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9" name="TextBox 8"/>
          <p:cNvSpPr txBox="1"/>
          <p:nvPr/>
        </p:nvSpPr>
        <p:spPr>
          <a:xfrm>
            <a:off x="3279714" y="8686800"/>
            <a:ext cx="418704" cy="369332"/>
          </a:xfrm>
          <a:prstGeom prst="rect">
            <a:avLst/>
          </a:prstGeom>
          <a:noFill/>
        </p:spPr>
        <p:txBody>
          <a:bodyPr wrap="none" rtlCol="0">
            <a:spAutoFit/>
          </a:bodyPr>
          <a:lstStyle/>
          <a:p>
            <a:r>
              <a:rPr lang="en-US" dirty="0" smtClean="0"/>
              <a:t>10</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2" name="Rectangle 1"/>
          <p:cNvSpPr/>
          <p:nvPr/>
        </p:nvSpPr>
        <p:spPr>
          <a:xfrm>
            <a:off x="0" y="381000"/>
            <a:ext cx="6858000" cy="8340745"/>
          </a:xfrm>
          <a:prstGeom prst="rect">
            <a:avLst/>
          </a:prstGeom>
        </p:spPr>
        <p:txBody>
          <a:bodyPr wrap="square">
            <a:spAutoFit/>
          </a:bodyPr>
          <a:lstStyle/>
          <a:p>
            <a:pPr algn="ctr"/>
            <a:r>
              <a:rPr lang="en-US" sz="1600" b="1" dirty="0" smtClean="0">
                <a:latin typeface="+mj-lt"/>
              </a:rPr>
              <a:t>    </a:t>
            </a:r>
            <a:r>
              <a:rPr lang="en-US" sz="2800" b="1" dirty="0" smtClean="0">
                <a:latin typeface="+mj-lt"/>
              </a:rPr>
              <a:t>Sample </a:t>
            </a:r>
            <a:r>
              <a:rPr lang="en-US" sz="2800" b="1" dirty="0">
                <a:latin typeface="+mj-lt"/>
              </a:rPr>
              <a:t>Parent/Guardian Meeting </a:t>
            </a:r>
            <a:r>
              <a:rPr lang="en-US" sz="2800" b="1" dirty="0" smtClean="0">
                <a:latin typeface="+mj-lt"/>
              </a:rPr>
              <a:t>Agenda</a:t>
            </a:r>
          </a:p>
          <a:p>
            <a:pPr algn="ctr"/>
            <a:endParaRPr lang="en-US" sz="2800" b="1" dirty="0" smtClean="0">
              <a:latin typeface="+mj-lt"/>
            </a:endParaRPr>
          </a:p>
          <a:p>
            <a:pPr algn="ctr"/>
            <a:endParaRPr lang="en-US" sz="1600" b="1" dirty="0" smtClean="0">
              <a:latin typeface="+mj-lt"/>
            </a:endParaRPr>
          </a:p>
          <a:p>
            <a:endParaRPr lang="en-US" sz="1600" b="1" dirty="0">
              <a:latin typeface="+mj-lt"/>
            </a:endParaRPr>
          </a:p>
          <a:p>
            <a:r>
              <a:rPr lang="en-US" sz="1600" b="1" dirty="0" smtClean="0"/>
              <a:t>  WELCOME </a:t>
            </a:r>
            <a:r>
              <a:rPr lang="en-US" sz="1600" b="1" dirty="0"/>
              <a:t>AND INTRODUCTIONS</a:t>
            </a:r>
          </a:p>
          <a:p>
            <a:pPr lvl="2">
              <a:buFont typeface="Arial" pitchFamily="34" charset="0"/>
              <a:buChar char="•"/>
            </a:pPr>
            <a:r>
              <a:rPr lang="en-US" sz="1600" dirty="0" smtClean="0"/>
              <a:t>  Coach’s </a:t>
            </a:r>
            <a:r>
              <a:rPr lang="en-US" sz="1600" dirty="0"/>
              <a:t>background as athlete, coach, parent, etc</a:t>
            </a:r>
            <a:r>
              <a:rPr lang="en-US" sz="1600" dirty="0" smtClean="0"/>
              <a:t>. “</a:t>
            </a:r>
            <a:r>
              <a:rPr lang="en-US" sz="1600" dirty="0"/>
              <a:t>We’re </a:t>
            </a:r>
            <a:r>
              <a:rPr lang="en-US" sz="1600" dirty="0" smtClean="0"/>
              <a:t>going </a:t>
            </a:r>
            <a:r>
              <a:rPr lang="en-US" sz="1600" dirty="0"/>
              <a:t>to be spending a lot of time together so let’s get to know each </a:t>
            </a:r>
            <a:r>
              <a:rPr lang="en-US" sz="1600" dirty="0" smtClean="0"/>
              <a:t>other”</a:t>
            </a:r>
          </a:p>
          <a:p>
            <a:pPr lvl="2">
              <a:buFont typeface="Arial" pitchFamily="34" charset="0"/>
              <a:buChar char="•"/>
            </a:pPr>
            <a:r>
              <a:rPr lang="en-US" sz="1600" dirty="0"/>
              <a:t> </a:t>
            </a:r>
            <a:r>
              <a:rPr lang="en-US" sz="1600" dirty="0" smtClean="0"/>
              <a:t> Each </a:t>
            </a:r>
            <a:r>
              <a:rPr lang="en-US" sz="1600" dirty="0"/>
              <a:t>person share their best, worst or funniest personal </a:t>
            </a:r>
            <a:r>
              <a:rPr lang="en-US" sz="1600" dirty="0" smtClean="0"/>
              <a:t>moment </a:t>
            </a:r>
            <a:r>
              <a:rPr lang="en-US" sz="1600" dirty="0"/>
              <a:t>in sports</a:t>
            </a:r>
          </a:p>
          <a:p>
            <a:endParaRPr lang="en-US" sz="1600" b="1" dirty="0" smtClean="0"/>
          </a:p>
          <a:p>
            <a:r>
              <a:rPr lang="en-US" sz="1600" b="1" dirty="0" smtClean="0"/>
              <a:t>   COACHING PHILOSOPHY</a:t>
            </a:r>
          </a:p>
          <a:p>
            <a:pPr lvl="2">
              <a:buFont typeface="Arial" pitchFamily="34" charset="0"/>
              <a:buChar char="•"/>
            </a:pPr>
            <a:r>
              <a:rPr lang="en-US" sz="1600" dirty="0" smtClean="0"/>
              <a:t>  Our team values</a:t>
            </a:r>
          </a:p>
          <a:p>
            <a:pPr lvl="2">
              <a:buFont typeface="Arial" pitchFamily="34" charset="0"/>
              <a:buChar char="•"/>
            </a:pPr>
            <a:r>
              <a:rPr lang="en-US" sz="1600" dirty="0" smtClean="0"/>
              <a:t>  Honoring the Game/ROOTS of Positive Play</a:t>
            </a:r>
          </a:p>
          <a:p>
            <a:pPr lvl="2">
              <a:buFont typeface="Arial" pitchFamily="34" charset="0"/>
              <a:buChar char="•"/>
            </a:pPr>
            <a:r>
              <a:rPr lang="en-US" sz="1600" dirty="0" smtClean="0"/>
              <a:t>  Dealing with mistakes in competition/Team Mistake Ritual</a:t>
            </a:r>
          </a:p>
          <a:p>
            <a:pPr lvl="2">
              <a:buFont typeface="Arial" pitchFamily="34" charset="0"/>
              <a:buChar char="•"/>
            </a:pPr>
            <a:r>
              <a:rPr lang="en-US" sz="1600" dirty="0" smtClean="0"/>
              <a:t>  Policy on playing time, missing practices, etc.</a:t>
            </a:r>
          </a:p>
          <a:p>
            <a:endParaRPr lang="en-US" sz="1600" b="1" dirty="0"/>
          </a:p>
          <a:p>
            <a:r>
              <a:rPr lang="en-US" sz="1600" b="1" dirty="0" smtClean="0"/>
              <a:t>   GOALS </a:t>
            </a:r>
            <a:r>
              <a:rPr lang="en-US" sz="1600" b="1" dirty="0"/>
              <a:t>AND HOPES FOR THE SEASON</a:t>
            </a:r>
          </a:p>
          <a:p>
            <a:pPr lvl="2">
              <a:buFont typeface="Arial" pitchFamily="34" charset="0"/>
              <a:buChar char="•"/>
            </a:pPr>
            <a:r>
              <a:rPr lang="en-US" sz="1600" dirty="0" smtClean="0"/>
              <a:t>  Coaches Goals &amp; Hopes</a:t>
            </a:r>
          </a:p>
          <a:p>
            <a:pPr lvl="2">
              <a:buFont typeface="Arial" pitchFamily="34" charset="0"/>
              <a:buChar char="•"/>
            </a:pPr>
            <a:r>
              <a:rPr lang="en-US" sz="1600" dirty="0" smtClean="0"/>
              <a:t>  Parent Goals &amp; Hopes</a:t>
            </a:r>
          </a:p>
          <a:p>
            <a:endParaRPr lang="en-US" sz="1600" b="1" dirty="0"/>
          </a:p>
          <a:p>
            <a:r>
              <a:rPr lang="en-US" sz="1600" b="1" dirty="0" smtClean="0"/>
              <a:t>   LOGISTICS </a:t>
            </a:r>
            <a:r>
              <a:rPr lang="en-US" sz="1600" b="1" dirty="0"/>
              <a:t>ABOUT THE SEASON</a:t>
            </a:r>
          </a:p>
          <a:p>
            <a:pPr lvl="2">
              <a:buFont typeface="Arial" pitchFamily="34" charset="0"/>
              <a:buChar char="•"/>
            </a:pPr>
            <a:r>
              <a:rPr lang="en-US" sz="1600" dirty="0" smtClean="0"/>
              <a:t>  Practice schedule, Equipment, Uniforms</a:t>
            </a:r>
            <a:endParaRPr lang="en-US" sz="1600" dirty="0"/>
          </a:p>
          <a:p>
            <a:pPr lvl="2">
              <a:buFont typeface="Arial" pitchFamily="34" charset="0"/>
              <a:buChar char="•"/>
            </a:pPr>
            <a:r>
              <a:rPr lang="en-US" sz="1600" dirty="0" smtClean="0"/>
              <a:t>  Game </a:t>
            </a:r>
            <a:r>
              <a:rPr lang="en-US" sz="1600" dirty="0"/>
              <a:t>schedule </a:t>
            </a:r>
          </a:p>
          <a:p>
            <a:pPr lvl="2">
              <a:buFont typeface="Arial" pitchFamily="34" charset="0"/>
              <a:buChar char="•"/>
            </a:pPr>
            <a:r>
              <a:rPr lang="en-US" sz="1600" dirty="0" smtClean="0"/>
              <a:t>  Phone, e-mail </a:t>
            </a:r>
            <a:r>
              <a:rPr lang="en-US" sz="1600" dirty="0"/>
              <a:t>lists</a:t>
            </a:r>
          </a:p>
          <a:p>
            <a:endParaRPr lang="en-US" sz="1600" b="1" dirty="0"/>
          </a:p>
          <a:p>
            <a:r>
              <a:rPr lang="en-US" sz="1600" b="1" dirty="0" smtClean="0"/>
              <a:t>   ASK </a:t>
            </a:r>
            <a:r>
              <a:rPr lang="en-US" sz="1600" b="1" dirty="0"/>
              <a:t>FOR VOLUNTEERS</a:t>
            </a:r>
          </a:p>
          <a:p>
            <a:pPr lvl="2">
              <a:buFont typeface="Arial" pitchFamily="34" charset="0"/>
              <a:buChar char="•"/>
            </a:pPr>
            <a:r>
              <a:rPr lang="en-US" sz="1600" dirty="0" smtClean="0"/>
              <a:t>  Team Mom</a:t>
            </a:r>
          </a:p>
          <a:p>
            <a:pPr lvl="2">
              <a:buFont typeface="Arial" pitchFamily="34" charset="0"/>
              <a:buChar char="•"/>
            </a:pPr>
            <a:r>
              <a:rPr lang="en-US" sz="1600" dirty="0" smtClean="0"/>
              <a:t>  Snacks</a:t>
            </a:r>
          </a:p>
          <a:p>
            <a:pPr lvl="2">
              <a:buFont typeface="Arial" pitchFamily="34" charset="0"/>
              <a:buChar char="•"/>
            </a:pPr>
            <a:r>
              <a:rPr lang="en-US" sz="1600" dirty="0" smtClean="0"/>
              <a:t>  Rides</a:t>
            </a:r>
            <a:endParaRPr lang="en-US" sz="1600" dirty="0"/>
          </a:p>
          <a:p>
            <a:pPr lvl="2">
              <a:buFont typeface="Arial" pitchFamily="34" charset="0"/>
              <a:buChar char="•"/>
            </a:pPr>
            <a:r>
              <a:rPr lang="en-US" sz="1600" dirty="0" smtClean="0"/>
              <a:t>  Score </a:t>
            </a:r>
            <a:r>
              <a:rPr lang="en-US" sz="1600" dirty="0"/>
              <a:t>keeping </a:t>
            </a:r>
            <a:endParaRPr lang="en-US" sz="1600" dirty="0" smtClean="0"/>
          </a:p>
          <a:p>
            <a:pPr lvl="2">
              <a:buFont typeface="Arial" pitchFamily="34" charset="0"/>
              <a:buChar char="•"/>
            </a:pPr>
            <a:r>
              <a:rPr lang="en-US" sz="1600" dirty="0"/>
              <a:t> </a:t>
            </a:r>
            <a:r>
              <a:rPr lang="en-US" sz="1600" dirty="0" smtClean="0"/>
              <a:t> Culture </a:t>
            </a:r>
            <a:r>
              <a:rPr lang="en-US" sz="1600" dirty="0"/>
              <a:t>Keeper </a:t>
            </a:r>
          </a:p>
          <a:p>
            <a:endParaRPr lang="en-US" sz="1600" dirty="0"/>
          </a:p>
        </p:txBody>
      </p:sp>
      <p:pic>
        <p:nvPicPr>
          <p:cNvPr id="5"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6" name="TextBox 5"/>
          <p:cNvSpPr txBox="1"/>
          <p:nvPr/>
        </p:nvSpPr>
        <p:spPr>
          <a:xfrm>
            <a:off x="3279714" y="8686800"/>
            <a:ext cx="418704" cy="369332"/>
          </a:xfrm>
          <a:prstGeom prst="rect">
            <a:avLst/>
          </a:prstGeom>
          <a:noFill/>
        </p:spPr>
        <p:txBody>
          <a:bodyPr wrap="none" rtlCol="0">
            <a:spAutoFit/>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2" name="Rectangle 1"/>
          <p:cNvSpPr/>
          <p:nvPr/>
        </p:nvSpPr>
        <p:spPr>
          <a:xfrm>
            <a:off x="0" y="77451"/>
            <a:ext cx="6858000" cy="1692771"/>
          </a:xfrm>
          <a:prstGeom prst="rect">
            <a:avLst/>
          </a:prstGeom>
        </p:spPr>
        <p:txBody>
          <a:bodyPr wrap="square">
            <a:spAutoFit/>
          </a:bodyPr>
          <a:lstStyle/>
          <a:p>
            <a:pPr algn="ctr"/>
            <a:r>
              <a:rPr lang="en-US" sz="1600" b="1" dirty="0" smtClean="0">
                <a:latin typeface="+mj-lt"/>
              </a:rPr>
              <a:t>    </a:t>
            </a:r>
          </a:p>
          <a:p>
            <a:pPr algn="ctr"/>
            <a:r>
              <a:rPr lang="en-US" sz="2800" b="1" dirty="0" smtClean="0">
                <a:latin typeface="+mj-lt"/>
              </a:rPr>
              <a:t>Sample Parent/Guardian Meeting Agenda</a:t>
            </a:r>
          </a:p>
          <a:p>
            <a:pPr algn="ctr"/>
            <a:endParaRPr lang="en-US" sz="2800" b="1" dirty="0" smtClean="0">
              <a:latin typeface="+mj-lt"/>
            </a:endParaRPr>
          </a:p>
          <a:p>
            <a:endParaRPr lang="en-US" sz="1600" b="1" dirty="0" smtClean="0">
              <a:latin typeface="+mj-lt"/>
            </a:endParaRPr>
          </a:p>
          <a:p>
            <a:endParaRPr lang="en-US" sz="1600" dirty="0"/>
          </a:p>
        </p:txBody>
      </p:sp>
      <p:sp>
        <p:nvSpPr>
          <p:cNvPr id="9" name="Rectangle 8"/>
          <p:cNvSpPr/>
          <p:nvPr/>
        </p:nvSpPr>
        <p:spPr>
          <a:xfrm>
            <a:off x="0" y="1447800"/>
            <a:ext cx="6858000" cy="7109639"/>
          </a:xfrm>
          <a:prstGeom prst="rect">
            <a:avLst/>
          </a:prstGeom>
        </p:spPr>
        <p:txBody>
          <a:bodyPr wrap="square">
            <a:spAutoFit/>
          </a:bodyPr>
          <a:lstStyle/>
          <a:p>
            <a:r>
              <a:rPr lang="en-US" sz="1200" b="1" dirty="0" smtClean="0"/>
              <a:t>A pre-season parent meeting is a wise investment. </a:t>
            </a:r>
            <a:r>
              <a:rPr lang="en-US" sz="1200" dirty="0" smtClean="0"/>
              <a:t>People tend to live up to expectations if they know them. A meeting can help mold the behavior of your athletes’ parents.  The most effective way to have your pre-season parent meeting is in a private setting (such as the home of one of the coaches or parents) where you can have the full attention of the group. If this is not possible, then the meeting could be scheduled before one of the first practices or games when the parents would need to be delivering their kids anyway.</a:t>
            </a:r>
          </a:p>
          <a:p>
            <a:endParaRPr lang="en-US" sz="1200" b="1" dirty="0" smtClean="0"/>
          </a:p>
          <a:p>
            <a:r>
              <a:rPr lang="en-US" sz="1200" b="1" dirty="0" smtClean="0"/>
              <a:t>Welcome &amp; Introduction: </a:t>
            </a:r>
            <a:r>
              <a:rPr lang="en-US" sz="1200" dirty="0" smtClean="0"/>
              <a:t>Share how excited you are about the upcoming season and having their children on your team. Share some of your relevant background as an athlete, coach, parent, etc.</a:t>
            </a:r>
          </a:p>
          <a:p>
            <a:endParaRPr lang="en-US" sz="1200" b="1" dirty="0" smtClean="0"/>
          </a:p>
          <a:p>
            <a:r>
              <a:rPr lang="en-US" sz="1200" b="1" dirty="0" smtClean="0"/>
              <a:t>Coaching Philosophy: </a:t>
            </a:r>
            <a:r>
              <a:rPr lang="en-US" sz="1200" dirty="0" smtClean="0"/>
              <a:t>Share your values as a Double-Goal Coach. Give them the Parent Pledge document and talk through in detail. Ask for questions on each before you go on to the next. Ask for their support in building a team culture (“the way we do things here”) that will reinforce those principles. Ask a “what–if” question: “What if the official makes a bad call against our team? Will you be able to set a good example for the players and Honor the Game?” Because mistakes are such a motivational problem, share the Mistake Ritual you intend to use with your team and ask them to reinforce it from the sidelines. Share your policy on playing time, missing practice, etc. Future problems can be avoided by being clear now. If there are playing time rules in your league, specify them. If missing practice means less playing time, for example, let parents know that. Let them know when they can contact you (at work during the day, only in evenings, etc.)</a:t>
            </a:r>
          </a:p>
          <a:p>
            <a:endParaRPr lang="en-US" sz="1200" dirty="0" smtClean="0"/>
          </a:p>
          <a:p>
            <a:r>
              <a:rPr lang="en-US" sz="1200" b="1" dirty="0" smtClean="0"/>
              <a:t>Goals &amp; Hopes for the Season:</a:t>
            </a:r>
            <a:r>
              <a:rPr lang="en-US" sz="1200" dirty="0" smtClean="0"/>
              <a:t> In addition to goals such as winning games, some goals you might want to consider:</a:t>
            </a:r>
          </a:p>
          <a:p>
            <a:r>
              <a:rPr lang="en-US" sz="1200" dirty="0" smtClean="0"/>
              <a:t>• Every athlete will love the sport at least as much at the end of the season as at the beginning</a:t>
            </a:r>
          </a:p>
          <a:p>
            <a:r>
              <a:rPr lang="en-US" sz="1200" dirty="0" smtClean="0"/>
              <a:t>• Every athlete’s skills and tactical knowledge of the sport will improve</a:t>
            </a:r>
          </a:p>
          <a:p>
            <a:r>
              <a:rPr lang="en-US" sz="1200" dirty="0" smtClean="0"/>
              <a:t>• Every athlete will get chances to test himself/herself in game situations</a:t>
            </a:r>
          </a:p>
          <a:p>
            <a:r>
              <a:rPr lang="en-US" sz="1200" dirty="0" smtClean="0"/>
              <a:t>• Every athlete will want to play the sport again next year</a:t>
            </a:r>
          </a:p>
          <a:p>
            <a:r>
              <a:rPr lang="en-US" sz="1200" dirty="0" smtClean="0"/>
              <a:t>• The parents will enjoy the season as much as the athletes</a:t>
            </a:r>
          </a:p>
          <a:p>
            <a:r>
              <a:rPr lang="en-US" sz="1200" dirty="0" smtClean="0"/>
              <a:t>Ask parents about their goals and hopes for the season. This may give insight into the players’ motivation. You don’t have to respond to everything right then – you can think about it and talk with parents later if they express goals that are inconsistent with your values.</a:t>
            </a:r>
          </a:p>
          <a:p>
            <a:endParaRPr lang="en-US" sz="1200" dirty="0" smtClean="0"/>
          </a:p>
          <a:p>
            <a:r>
              <a:rPr lang="en-US" sz="1200" b="1" dirty="0" smtClean="0"/>
              <a:t>Logistics: </a:t>
            </a:r>
            <a:r>
              <a:rPr lang="en-US" sz="1200" dirty="0" smtClean="0"/>
              <a:t>Make sure everyone has practice and game schedules. Hand out a phone/email list (or get</a:t>
            </a:r>
          </a:p>
          <a:p>
            <a:r>
              <a:rPr lang="en-US" sz="1200" dirty="0" smtClean="0"/>
              <a:t>people to sign up on a list for distribution later). Talk about the facilities, practice and game locations, the rainout hotline. Make sure they understand what equipment their children will need, etc. Leave plenty of time for questions.</a:t>
            </a:r>
          </a:p>
          <a:p>
            <a:endParaRPr lang="en-US" sz="1200" dirty="0" smtClean="0"/>
          </a:p>
          <a:p>
            <a:r>
              <a:rPr lang="en-US" sz="1200" b="1" dirty="0" smtClean="0"/>
              <a:t>Asking for Volunteers: </a:t>
            </a:r>
            <a:r>
              <a:rPr lang="en-US" sz="1200" dirty="0" smtClean="0"/>
              <a:t>Your parent meeting is a good time to ask parents to volunteer </a:t>
            </a:r>
          </a:p>
          <a:p>
            <a:r>
              <a:rPr lang="en-US" sz="1200" dirty="0" smtClean="0"/>
              <a:t>for any duties you need help with, such as: additional coaches, scorekeeper, </a:t>
            </a:r>
          </a:p>
          <a:p>
            <a:r>
              <a:rPr lang="en-US" sz="1200" dirty="0" smtClean="0"/>
              <a:t>team mom, culture keeper, </a:t>
            </a:r>
            <a:r>
              <a:rPr lang="en-US" sz="1200" dirty="0" err="1" smtClean="0"/>
              <a:t>ect</a:t>
            </a:r>
            <a:endParaRPr lang="en-US" sz="1200" dirty="0"/>
          </a:p>
        </p:txBody>
      </p:sp>
      <p:pic>
        <p:nvPicPr>
          <p:cNvPr id="6"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7" name="TextBox 6"/>
          <p:cNvSpPr txBox="1"/>
          <p:nvPr/>
        </p:nvSpPr>
        <p:spPr>
          <a:xfrm>
            <a:off x="3279714" y="8686800"/>
            <a:ext cx="418704" cy="369332"/>
          </a:xfrm>
          <a:prstGeom prst="rect">
            <a:avLst/>
          </a:prstGeom>
          <a:noFill/>
        </p:spPr>
        <p:txBody>
          <a:bodyPr wrap="none" rtlCol="0">
            <a:spAutoFit/>
          </a:bodyPr>
          <a:lstStyle/>
          <a:p>
            <a:r>
              <a:rPr lang="en-US" dirty="0" smtClean="0"/>
              <a:t>12</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2" name="Rectangle 1"/>
          <p:cNvSpPr/>
          <p:nvPr/>
        </p:nvSpPr>
        <p:spPr>
          <a:xfrm>
            <a:off x="0" y="457200"/>
            <a:ext cx="6858000" cy="8586966"/>
          </a:xfrm>
          <a:prstGeom prst="rect">
            <a:avLst/>
          </a:prstGeom>
        </p:spPr>
        <p:txBody>
          <a:bodyPr wrap="square">
            <a:spAutoFit/>
          </a:bodyPr>
          <a:lstStyle/>
          <a:p>
            <a:endParaRPr lang="en-US" sz="1200" dirty="0" smtClean="0"/>
          </a:p>
          <a:p>
            <a:endParaRPr lang="en-US" sz="1200" dirty="0" smtClean="0"/>
          </a:p>
          <a:p>
            <a:endParaRPr lang="en-US" sz="1200" dirty="0" smtClean="0"/>
          </a:p>
          <a:p>
            <a:pPr>
              <a:buFont typeface="Arial" pitchFamily="34" charset="0"/>
              <a:buChar char="•"/>
            </a:pPr>
            <a:r>
              <a:rPr lang="en-US" sz="1200" dirty="0" smtClean="0"/>
              <a:t>  I understand and endorse the purpose of Cuyahoga Falls Little League North Baseball : </a:t>
            </a:r>
            <a:r>
              <a:rPr lang="en-US" sz="1200" b="1" i="1" dirty="0" smtClean="0"/>
              <a:t>to help boys become men and girls become women of character, courage, loyalty, and empathy who will lead, be responsible, and change the world for good. </a:t>
            </a:r>
          </a:p>
          <a:p>
            <a:endParaRPr lang="en-US" sz="1200" dirty="0" smtClean="0"/>
          </a:p>
          <a:p>
            <a:pPr>
              <a:buFont typeface="Arial" pitchFamily="34" charset="0"/>
              <a:buChar char="•"/>
            </a:pPr>
            <a:r>
              <a:rPr lang="en-US" sz="1200" dirty="0" smtClean="0"/>
              <a:t>  I support the coaches by applauding behaviors in my child and teammates that demonstrate characteristics of integrity, empathy, sacrifice, and responsibility. </a:t>
            </a:r>
          </a:p>
          <a:p>
            <a:pPr>
              <a:buFont typeface="Arial" pitchFamily="34" charset="0"/>
              <a:buChar char="•"/>
            </a:pPr>
            <a:endParaRPr lang="en-US" sz="1200" dirty="0" smtClean="0"/>
          </a:p>
          <a:p>
            <a:pPr>
              <a:buFont typeface="Arial" pitchFamily="34" charset="0"/>
              <a:buChar char="•"/>
            </a:pPr>
            <a:r>
              <a:rPr lang="en-US" sz="1200" dirty="0" smtClean="0"/>
              <a:t>  I acknowledge and appreciate every player’s growth towards maturity and efforts toward establishing stronger relationships with teammates, coaches, and themselves.</a:t>
            </a:r>
          </a:p>
          <a:p>
            <a:pPr>
              <a:buFont typeface="Arial" pitchFamily="34" charset="0"/>
              <a:buChar char="•"/>
            </a:pPr>
            <a:endParaRPr lang="en-US" sz="1200" dirty="0" smtClean="0"/>
          </a:p>
          <a:p>
            <a:pPr>
              <a:buFont typeface="Arial" pitchFamily="34" charset="0"/>
              <a:buChar char="•"/>
            </a:pPr>
            <a:r>
              <a:rPr lang="en-US" sz="1200" dirty="0" smtClean="0"/>
              <a:t>  I affirm my child and teammates when good character, healthy sportsmanship, and other-centered behaviors are displayed. I will not only affirm athletic performance or a victory. </a:t>
            </a:r>
          </a:p>
          <a:p>
            <a:pPr>
              <a:buFont typeface="Arial" pitchFamily="34" charset="0"/>
              <a:buChar char="•"/>
            </a:pPr>
            <a:endParaRPr lang="en-US" sz="1200" dirty="0" smtClean="0"/>
          </a:p>
          <a:p>
            <a:pPr>
              <a:buFont typeface="Arial" pitchFamily="34" charset="0"/>
              <a:buChar char="•"/>
            </a:pPr>
            <a:r>
              <a:rPr lang="en-US" sz="1200" dirty="0" smtClean="0"/>
              <a:t>  I serve as a role model for our players talking politely and acting courteously towards coaches, officials, other parents, visiting team parents, and spectators at practices, games, and meetings. </a:t>
            </a:r>
          </a:p>
          <a:p>
            <a:pPr>
              <a:buFont typeface="Arial" pitchFamily="34" charset="0"/>
              <a:buChar char="•"/>
            </a:pPr>
            <a:endParaRPr lang="en-US" sz="1200" dirty="0" smtClean="0"/>
          </a:p>
          <a:p>
            <a:pPr>
              <a:buFont typeface="Arial" pitchFamily="34" charset="0"/>
              <a:buChar char="•"/>
            </a:pPr>
            <a:r>
              <a:rPr lang="en-US" sz="1200" dirty="0" smtClean="0"/>
              <a:t>  I model good sportsmanship. Acknowledge and applaud the efforts of team members and opponents. Accept defeat graciously by congratulating the members of the opposing team on a game well played. Support the team regardless of how much or how little my child plays or what the win-loss record is.</a:t>
            </a:r>
          </a:p>
          <a:p>
            <a:pPr>
              <a:buFont typeface="Arial" pitchFamily="34" charset="0"/>
              <a:buChar char="•"/>
            </a:pPr>
            <a:endParaRPr lang="en-US" sz="1200" dirty="0" smtClean="0"/>
          </a:p>
          <a:p>
            <a:pPr>
              <a:buFont typeface="Arial" pitchFamily="34" charset="0"/>
              <a:buChar char="•"/>
            </a:pPr>
            <a:r>
              <a:rPr lang="en-US" sz="1200" dirty="0" smtClean="0"/>
              <a:t>  I encourage my child and teammates with positive statements, even when they make mistakes. At every practice they are growing physically and emotionally. At every practice they are learning moral and ethical lessons. At every practice they are developing character. </a:t>
            </a:r>
          </a:p>
          <a:p>
            <a:pPr>
              <a:buFont typeface="Arial" pitchFamily="34" charset="0"/>
              <a:buChar char="•"/>
            </a:pPr>
            <a:endParaRPr lang="en-US" sz="1200" dirty="0" smtClean="0"/>
          </a:p>
          <a:p>
            <a:pPr>
              <a:buFont typeface="Arial" pitchFamily="34" charset="0"/>
              <a:buChar char="•"/>
            </a:pPr>
            <a:r>
              <a:rPr lang="en-US" sz="1200" dirty="0" smtClean="0"/>
              <a:t>  I refrain from boasting about my child’s accomplishments. When problems or questions arise, I have my child present the problem to the coach. This develops self-advocacy. After meeting with their coach, if the issue requires more clarity, I will contact the coach. </a:t>
            </a:r>
          </a:p>
          <a:p>
            <a:endParaRPr lang="en-US" sz="1200" i="1" dirty="0" smtClean="0"/>
          </a:p>
          <a:p>
            <a:r>
              <a:rPr lang="en-US" sz="1200" b="1" i="1" dirty="0" smtClean="0"/>
              <a:t>Because I am a parent with the power, position, and platform to make a positive difference in the lives of all players, I commit to this code of conduct. When failing to live up to these standards, I will allow for accountability and take responsibility for my actions.</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 Parent’s Signature	                Player’s Name 		    Date</a:t>
            </a:r>
          </a:p>
          <a:p>
            <a:endParaRPr lang="en-US" sz="1200" i="1" dirty="0" smtClean="0"/>
          </a:p>
          <a:p>
            <a:endParaRPr lang="en-US" sz="1200" i="1" dirty="0" smtClean="0"/>
          </a:p>
          <a:p>
            <a:endParaRPr lang="en-US" sz="800" i="1" dirty="0" smtClean="0"/>
          </a:p>
          <a:p>
            <a:endParaRPr lang="en-US" sz="800" i="1" dirty="0" smtClean="0"/>
          </a:p>
          <a:p>
            <a:r>
              <a:rPr lang="en-US" sz="800" i="1" dirty="0" smtClean="0"/>
              <a:t>Copyright © 2011</a:t>
            </a:r>
          </a:p>
          <a:p>
            <a:r>
              <a:rPr lang="en-US" sz="800" dirty="0" smtClean="0"/>
              <a:t>Coach for America</a:t>
            </a:r>
            <a:r>
              <a:rPr lang="en-US" sz="800" baseline="30000" dirty="0" smtClean="0"/>
              <a:t>® </a:t>
            </a:r>
            <a:r>
              <a:rPr lang="en-US" sz="800" dirty="0" smtClean="0"/>
              <a:t>• </a:t>
            </a:r>
            <a:r>
              <a:rPr lang="en-US" sz="800" dirty="0" smtClean="0">
                <a:hlinkClick r:id="rId4"/>
              </a:rPr>
              <a:t>www.coachforamerica.com</a:t>
            </a:r>
            <a:r>
              <a:rPr lang="en-US" sz="800" dirty="0" smtClean="0"/>
              <a:t>   	</a:t>
            </a:r>
          </a:p>
          <a:p>
            <a:r>
              <a:rPr lang="en-US" sz="800" dirty="0" err="1" smtClean="0"/>
              <a:t>InSideOut</a:t>
            </a:r>
            <a:r>
              <a:rPr lang="en-US" sz="800" dirty="0" smtClean="0"/>
              <a:t>® Coaching</a:t>
            </a:r>
            <a:endParaRPr lang="en-US" sz="800" dirty="0"/>
          </a:p>
        </p:txBody>
      </p:sp>
      <p:cxnSp>
        <p:nvCxnSpPr>
          <p:cNvPr id="4" name="Straight Connector 3"/>
          <p:cNvCxnSpPr/>
          <p:nvPr/>
        </p:nvCxnSpPr>
        <p:spPr>
          <a:xfrm>
            <a:off x="152400" y="77724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38400" y="77724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00600" y="77724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6858000" cy="1446550"/>
          </a:xfrm>
          <a:prstGeom prst="rect">
            <a:avLst/>
          </a:prstGeom>
        </p:spPr>
        <p:txBody>
          <a:bodyPr wrap="square">
            <a:spAutoFit/>
          </a:bodyPr>
          <a:lstStyle/>
          <a:p>
            <a:pPr algn="r"/>
            <a:r>
              <a:rPr lang="en-US" sz="1600" b="1" dirty="0" smtClean="0">
                <a:latin typeface="+mj-lt"/>
              </a:rPr>
              <a:t>    </a:t>
            </a:r>
            <a:r>
              <a:rPr lang="en-US" sz="2800" b="1" dirty="0" smtClean="0">
                <a:latin typeface="+mj-lt"/>
              </a:rPr>
              <a:t>Parent’s Code of Conduct</a:t>
            </a:r>
          </a:p>
          <a:p>
            <a:pPr algn="r"/>
            <a:endParaRPr lang="en-US" sz="2800" b="1" dirty="0" smtClean="0">
              <a:latin typeface="+mj-lt"/>
            </a:endParaRPr>
          </a:p>
          <a:p>
            <a:pPr algn="r"/>
            <a:endParaRPr lang="en-US" sz="1600" b="1" dirty="0" smtClean="0">
              <a:latin typeface="+mj-lt"/>
            </a:endParaRPr>
          </a:p>
          <a:p>
            <a:pPr algn="r"/>
            <a:endParaRPr lang="en-US" sz="1600" dirty="0"/>
          </a:p>
        </p:txBody>
      </p:sp>
      <p:pic>
        <p:nvPicPr>
          <p:cNvPr id="11" name="21bb9039-9414-4dba-b024-f9d938439398" descr="30EC07C8-E145-41A3-AE5B-91357B814B89@gateway"/>
          <p:cNvPicPr>
            <a:picLocks noChangeAspect="1" noChangeArrowheads="1"/>
          </p:cNvPicPr>
          <p:nvPr/>
        </p:nvPicPr>
        <p:blipFill>
          <a:blip r:embed="rId5"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2" name="TextBox 11"/>
          <p:cNvSpPr txBox="1"/>
          <p:nvPr/>
        </p:nvSpPr>
        <p:spPr>
          <a:xfrm>
            <a:off x="3279714" y="8686800"/>
            <a:ext cx="418704" cy="369332"/>
          </a:xfrm>
          <a:prstGeom prst="rect">
            <a:avLst/>
          </a:prstGeom>
          <a:noFill/>
        </p:spPr>
        <p:txBody>
          <a:bodyPr wrap="none" rtlCol="0">
            <a:spAutoFit/>
          </a:bodyPr>
          <a:lstStyle/>
          <a:p>
            <a:r>
              <a:rPr lang="en-US" dirty="0" smtClean="0"/>
              <a:t>13</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2" name="Rectangle 1"/>
          <p:cNvSpPr/>
          <p:nvPr/>
        </p:nvSpPr>
        <p:spPr>
          <a:xfrm>
            <a:off x="0" y="1082219"/>
            <a:ext cx="6858000" cy="8032968"/>
          </a:xfrm>
          <a:prstGeom prst="rect">
            <a:avLst/>
          </a:prstGeom>
        </p:spPr>
        <p:txBody>
          <a:bodyPr wrap="square">
            <a:spAutoFit/>
          </a:bodyPr>
          <a:lstStyle/>
          <a:p>
            <a:endParaRPr lang="en-US" sz="1200" dirty="0" smtClean="0"/>
          </a:p>
          <a:p>
            <a:pPr>
              <a:buFont typeface="Arial" pitchFamily="34" charset="0"/>
              <a:buChar char="•"/>
            </a:pPr>
            <a:r>
              <a:rPr lang="en-US" sz="1200" dirty="0" smtClean="0"/>
              <a:t>   I accept responsibility for my behavior on and off the field. I understand that what I do and say affects my teammates, school, and other people either positively or negatively.</a:t>
            </a:r>
          </a:p>
          <a:p>
            <a:pPr>
              <a:buFont typeface="Arial" pitchFamily="34" charset="0"/>
              <a:buChar char="•"/>
            </a:pPr>
            <a:endParaRPr lang="en-US" sz="1200" dirty="0" smtClean="0"/>
          </a:p>
          <a:p>
            <a:pPr>
              <a:buFont typeface="Arial" pitchFamily="34" charset="0"/>
              <a:buChar char="•"/>
            </a:pPr>
            <a:r>
              <a:rPr lang="en-US" sz="1200" dirty="0" smtClean="0"/>
              <a:t>  I lead courageously and live with integrity by speaking up against injustice and on behalf of others even when it is hard or unpopular.</a:t>
            </a:r>
          </a:p>
          <a:p>
            <a:pPr>
              <a:buFont typeface="Arial" pitchFamily="34" charset="0"/>
              <a:buChar char="•"/>
            </a:pPr>
            <a:endParaRPr lang="en-US" sz="1200" dirty="0" smtClean="0"/>
          </a:p>
          <a:p>
            <a:pPr>
              <a:buFont typeface="Arial" pitchFamily="34" charset="0"/>
              <a:buChar char="•"/>
            </a:pPr>
            <a:r>
              <a:rPr lang="en-US" sz="1200" dirty="0" smtClean="0"/>
              <a:t>  I act with respect toward myself and the people and things around me including my parents, my coaches, my teammates, my teachers, my opponents, and the spectators.</a:t>
            </a:r>
          </a:p>
          <a:p>
            <a:pPr>
              <a:buFont typeface="Arial" pitchFamily="34" charset="0"/>
              <a:buChar char="•"/>
            </a:pPr>
            <a:endParaRPr lang="en-US" sz="1200" dirty="0" smtClean="0"/>
          </a:p>
          <a:p>
            <a:pPr>
              <a:buFont typeface="Arial" pitchFamily="34" charset="0"/>
              <a:buChar char="•"/>
            </a:pPr>
            <a:r>
              <a:rPr lang="en-US" sz="1200" dirty="0" smtClean="0"/>
              <a:t>  I do not put people in boxes according to their race, gender, religion, neighborhood, sexual orientation or abilities. I judge people by the content of their character. </a:t>
            </a:r>
          </a:p>
          <a:p>
            <a:pPr>
              <a:buFont typeface="Arial" pitchFamily="34" charset="0"/>
              <a:buChar char="•"/>
            </a:pPr>
            <a:endParaRPr lang="en-US" sz="1200" dirty="0" smtClean="0"/>
          </a:p>
          <a:p>
            <a:pPr>
              <a:buFont typeface="Arial" pitchFamily="34" charset="0"/>
              <a:buChar char="•"/>
            </a:pPr>
            <a:r>
              <a:rPr lang="en-US" sz="1200" dirty="0" smtClean="0"/>
              <a:t>  I act with empathy. I try to understand what is going on in the hearts and minds of others and what is causing those feelings so that I can be supportive and encouraging. I ask, “How can I help </a:t>
            </a:r>
            <a:r>
              <a:rPr lang="en-US" sz="1200" i="1" dirty="0" smtClean="0"/>
              <a:t>you?”</a:t>
            </a:r>
          </a:p>
          <a:p>
            <a:pPr>
              <a:buFont typeface="Arial" pitchFamily="34" charset="0"/>
              <a:buChar char="•"/>
            </a:pPr>
            <a:endParaRPr lang="en-US" sz="1200" i="1" dirty="0" smtClean="0"/>
          </a:p>
          <a:p>
            <a:pPr>
              <a:buFont typeface="Arial" pitchFamily="34" charset="0"/>
              <a:buChar char="•"/>
            </a:pPr>
            <a:r>
              <a:rPr lang="en-US" sz="1200" dirty="0" smtClean="0"/>
              <a:t>  I serve as a role model at all times by talking politely and acting courteously toward coaches, teammates, opponents, officials, and spectators. I understand that it is a privilege to represent my family, school and community as a student-athlete.</a:t>
            </a:r>
          </a:p>
          <a:p>
            <a:pPr>
              <a:buFont typeface="Arial" pitchFamily="34" charset="0"/>
              <a:buChar char="•"/>
            </a:pPr>
            <a:endParaRPr lang="en-US" sz="1200" dirty="0" smtClean="0"/>
          </a:p>
          <a:p>
            <a:pPr>
              <a:buFont typeface="Arial" pitchFamily="34" charset="0"/>
              <a:buChar char="•"/>
            </a:pPr>
            <a:r>
              <a:rPr lang="en-US" sz="1200" dirty="0" smtClean="0"/>
              <a:t>  I give 100% effort to practices, games, and events. I understand that effort demonstrates my commitment to the team and my respect for my coaches and teammates. </a:t>
            </a:r>
          </a:p>
          <a:p>
            <a:pPr>
              <a:buFont typeface="Arial" pitchFamily="34" charset="0"/>
              <a:buChar char="•"/>
            </a:pPr>
            <a:endParaRPr lang="en-US" sz="1200" dirty="0" smtClean="0"/>
          </a:p>
          <a:p>
            <a:pPr>
              <a:buFont typeface="Arial" pitchFamily="34" charset="0"/>
              <a:buChar char="•"/>
            </a:pPr>
            <a:r>
              <a:rPr lang="en-US" sz="1200" dirty="0" smtClean="0"/>
              <a:t>  I display good sportsmanship. I acknowledge and applaud the efforts of others. I encourage my teammates with positive statements. I refrain from boasting to my teammates and ‘trash-talking’ to members of other teams. I accept defeat graciously by congratulating my opponents on a game well played.</a:t>
            </a:r>
          </a:p>
          <a:p>
            <a:pPr>
              <a:buFont typeface="Arial" pitchFamily="34" charset="0"/>
              <a:buChar char="•"/>
            </a:pPr>
            <a:endParaRPr lang="en-US" sz="1200" dirty="0" smtClean="0"/>
          </a:p>
          <a:p>
            <a:pPr>
              <a:buFont typeface="Arial" pitchFamily="34" charset="0"/>
              <a:buChar char="•"/>
            </a:pPr>
            <a:r>
              <a:rPr lang="en-US" sz="1200" i="1" dirty="0" smtClean="0"/>
              <a:t>  Because I represent my family, school, and team, I abide by the policies, rules and guidelines of the school, team, and coaches.</a:t>
            </a:r>
          </a:p>
          <a:p>
            <a:pPr>
              <a:buFont typeface="Arial" pitchFamily="34" charset="0"/>
              <a:buChar char="•"/>
            </a:pPr>
            <a:endParaRPr lang="en-US" sz="1200" i="1" dirty="0" smtClean="0"/>
          </a:p>
          <a:p>
            <a:pPr>
              <a:buFont typeface="Arial" pitchFamily="34" charset="0"/>
              <a:buChar char="•"/>
            </a:pPr>
            <a:endParaRPr lang="en-US" sz="1200" i="1" dirty="0" smtClean="0"/>
          </a:p>
          <a:p>
            <a:pPr>
              <a:buFont typeface="Arial" pitchFamily="34" charset="0"/>
              <a:buChar char="•"/>
            </a:pPr>
            <a:endParaRPr lang="en-US" sz="1200" i="1" dirty="0" smtClean="0"/>
          </a:p>
          <a:p>
            <a:pPr>
              <a:buFont typeface="Arial" pitchFamily="34" charset="0"/>
              <a:buChar char="•"/>
            </a:pPr>
            <a:endParaRPr lang="en-US" sz="1200" i="1" dirty="0" smtClean="0"/>
          </a:p>
          <a:p>
            <a:pPr>
              <a:buFont typeface="Arial" pitchFamily="34" charset="0"/>
              <a:buChar char="•"/>
            </a:pPr>
            <a:endParaRPr lang="en-US" sz="1200" i="1" dirty="0" smtClean="0"/>
          </a:p>
          <a:p>
            <a:r>
              <a:rPr lang="en-US" sz="1200" dirty="0" smtClean="0"/>
              <a:t>Player’s Signature 		Print Player’s Name		Date</a:t>
            </a:r>
          </a:p>
          <a:p>
            <a:endParaRPr lang="en-US" sz="1200" i="1" dirty="0" smtClean="0"/>
          </a:p>
          <a:p>
            <a:endParaRPr lang="en-US" sz="1200" i="1" dirty="0" smtClean="0"/>
          </a:p>
          <a:p>
            <a:endParaRPr lang="en-US" sz="1200" i="1" dirty="0" smtClean="0"/>
          </a:p>
          <a:p>
            <a:endParaRPr lang="en-US" sz="1200" i="1" dirty="0" smtClean="0"/>
          </a:p>
          <a:p>
            <a:endParaRPr lang="en-US" sz="1200" i="1" dirty="0" smtClean="0"/>
          </a:p>
          <a:p>
            <a:endParaRPr lang="en-US" sz="1200" i="1" dirty="0" smtClean="0"/>
          </a:p>
          <a:p>
            <a:r>
              <a:rPr lang="en-US" sz="800" i="1" dirty="0" smtClean="0"/>
              <a:t>Copyright © 2011</a:t>
            </a:r>
          </a:p>
          <a:p>
            <a:r>
              <a:rPr lang="en-US" sz="800" dirty="0" smtClean="0"/>
              <a:t>Coach for America</a:t>
            </a:r>
            <a:r>
              <a:rPr lang="en-US" sz="800" baseline="30000" dirty="0" smtClean="0"/>
              <a:t>® </a:t>
            </a:r>
            <a:r>
              <a:rPr lang="en-US" sz="800" dirty="0" smtClean="0"/>
              <a:t>• </a:t>
            </a:r>
            <a:r>
              <a:rPr lang="en-US" sz="800" dirty="0" smtClean="0">
                <a:hlinkClick r:id="rId4"/>
              </a:rPr>
              <a:t>www.coachforamerica.com</a:t>
            </a:r>
            <a:r>
              <a:rPr lang="en-US" sz="800" dirty="0" smtClean="0"/>
              <a:t>                          </a:t>
            </a:r>
          </a:p>
          <a:p>
            <a:r>
              <a:rPr lang="en-US" sz="800" dirty="0" err="1" smtClean="0"/>
              <a:t>InSideOut</a:t>
            </a:r>
            <a:r>
              <a:rPr lang="en-US" sz="800" dirty="0" smtClean="0"/>
              <a:t>® Coaching • 443-797-0144</a:t>
            </a:r>
            <a:endParaRPr lang="en-US" sz="800" dirty="0"/>
          </a:p>
        </p:txBody>
      </p:sp>
      <p:cxnSp>
        <p:nvCxnSpPr>
          <p:cNvPr id="3" name="Straight Connector 2"/>
          <p:cNvCxnSpPr/>
          <p:nvPr/>
        </p:nvCxnSpPr>
        <p:spPr>
          <a:xfrm>
            <a:off x="152400" y="73152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590800" y="731520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105400" y="731520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77450"/>
            <a:ext cx="6858000" cy="1446550"/>
          </a:xfrm>
          <a:prstGeom prst="rect">
            <a:avLst/>
          </a:prstGeom>
        </p:spPr>
        <p:txBody>
          <a:bodyPr wrap="square">
            <a:spAutoFit/>
          </a:bodyPr>
          <a:lstStyle/>
          <a:p>
            <a:pPr algn="r"/>
            <a:r>
              <a:rPr lang="en-US" sz="1600" b="1" dirty="0" smtClean="0">
                <a:latin typeface="+mj-lt"/>
              </a:rPr>
              <a:t>    </a:t>
            </a:r>
            <a:r>
              <a:rPr lang="en-US" sz="2800" b="1" dirty="0" smtClean="0">
                <a:latin typeface="+mj-lt"/>
              </a:rPr>
              <a:t>Player’s Code of Conduct</a:t>
            </a:r>
          </a:p>
          <a:p>
            <a:pPr algn="r"/>
            <a:endParaRPr lang="en-US" sz="2800" b="1" dirty="0" smtClean="0">
              <a:latin typeface="+mj-lt"/>
            </a:endParaRPr>
          </a:p>
          <a:p>
            <a:pPr algn="r"/>
            <a:endParaRPr lang="en-US" sz="1600" b="1" dirty="0" smtClean="0">
              <a:latin typeface="+mj-lt"/>
            </a:endParaRPr>
          </a:p>
          <a:p>
            <a:pPr algn="r"/>
            <a:endParaRPr lang="en-US" sz="1600" dirty="0"/>
          </a:p>
        </p:txBody>
      </p:sp>
      <p:pic>
        <p:nvPicPr>
          <p:cNvPr id="11" name="21bb9039-9414-4dba-b024-f9d938439398" descr="30EC07C8-E145-41A3-AE5B-91357B814B89@gateway"/>
          <p:cNvPicPr>
            <a:picLocks noChangeAspect="1" noChangeArrowheads="1"/>
          </p:cNvPicPr>
          <p:nvPr/>
        </p:nvPicPr>
        <p:blipFill>
          <a:blip r:embed="rId5"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2" name="TextBox 11"/>
          <p:cNvSpPr txBox="1"/>
          <p:nvPr/>
        </p:nvSpPr>
        <p:spPr>
          <a:xfrm>
            <a:off x="3279714" y="8686800"/>
            <a:ext cx="418704" cy="369332"/>
          </a:xfrm>
          <a:prstGeom prst="rect">
            <a:avLst/>
          </a:prstGeom>
          <a:noFill/>
        </p:spPr>
        <p:txBody>
          <a:bodyPr wrap="none" rtlCol="0">
            <a:spAutoFit/>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2" name="Rectangle 1"/>
          <p:cNvSpPr/>
          <p:nvPr/>
        </p:nvSpPr>
        <p:spPr>
          <a:xfrm>
            <a:off x="0" y="572155"/>
            <a:ext cx="6858000" cy="7032694"/>
          </a:xfrm>
          <a:prstGeom prst="rect">
            <a:avLst/>
          </a:prstGeom>
        </p:spPr>
        <p:txBody>
          <a:bodyPr wrap="square">
            <a:spAutoFit/>
          </a:bodyPr>
          <a:lstStyle/>
          <a:p>
            <a:endParaRPr lang="en-US" sz="1100" dirty="0" smtClean="0"/>
          </a:p>
          <a:p>
            <a:pPr>
              <a:buFont typeface="Arial" pitchFamily="34" charset="0"/>
              <a:buChar char="•"/>
            </a:pPr>
            <a:r>
              <a:rPr lang="en-US" sz="1100" dirty="0" smtClean="0"/>
              <a:t>   The purpose of my coaching is to</a:t>
            </a:r>
            <a:r>
              <a:rPr lang="en-US" sz="1100" b="1" dirty="0" smtClean="0"/>
              <a:t>: </a:t>
            </a:r>
            <a:r>
              <a:rPr lang="en-US" sz="1100" b="1" i="1" dirty="0" smtClean="0"/>
              <a:t>help boys become men and girls become women of empathy and integrity who will lead, be responsible, and change the world for good.</a:t>
            </a:r>
          </a:p>
          <a:p>
            <a:pPr>
              <a:buFont typeface="Arial" pitchFamily="34" charset="0"/>
              <a:buChar char="•"/>
            </a:pPr>
            <a:endParaRPr lang="en-US" sz="1100" b="1" i="1" dirty="0" smtClean="0"/>
          </a:p>
          <a:p>
            <a:pPr>
              <a:buFont typeface="Arial" pitchFamily="34" charset="0"/>
              <a:buChar char="•"/>
            </a:pPr>
            <a:r>
              <a:rPr lang="en-US" sz="1100" dirty="0" smtClean="0"/>
              <a:t>  I am mindful to never shame a player, but to correct in an uplifting way. Affirmation!</a:t>
            </a:r>
          </a:p>
          <a:p>
            <a:pPr>
              <a:buFont typeface="Arial" pitchFamily="34" charset="0"/>
              <a:buChar char="•"/>
            </a:pPr>
            <a:endParaRPr lang="en-US" sz="1100" dirty="0" smtClean="0"/>
          </a:p>
          <a:p>
            <a:pPr>
              <a:buFont typeface="Arial" pitchFamily="34" charset="0"/>
              <a:buChar char="•"/>
            </a:pPr>
            <a:r>
              <a:rPr lang="en-US" sz="1100" dirty="0" smtClean="0"/>
              <a:t>  I protect our players. I am big enough to build up, not tear down. Kids are getting attacked from many places that we don’t often see and of which we are not aware.</a:t>
            </a:r>
          </a:p>
          <a:p>
            <a:pPr>
              <a:buFont typeface="Arial" pitchFamily="34" charset="0"/>
              <a:buChar char="•"/>
            </a:pPr>
            <a:endParaRPr lang="en-US" sz="1100" dirty="0" smtClean="0"/>
          </a:p>
          <a:p>
            <a:pPr>
              <a:buFont typeface="Arial" pitchFamily="34" charset="0"/>
              <a:buChar char="•"/>
            </a:pPr>
            <a:r>
              <a:rPr lang="en-US" sz="1100" dirty="0" smtClean="0"/>
              <a:t>  My job is to put players in a position where they can develop to their fullest potential through proper teaching and nurturing.</a:t>
            </a:r>
          </a:p>
          <a:p>
            <a:pPr>
              <a:buFont typeface="Arial" pitchFamily="34" charset="0"/>
              <a:buChar char="•"/>
            </a:pPr>
            <a:endParaRPr lang="en-US" sz="1100" dirty="0" smtClean="0"/>
          </a:p>
          <a:p>
            <a:pPr>
              <a:buFont typeface="Arial" pitchFamily="34" charset="0"/>
              <a:buChar char="•"/>
            </a:pPr>
            <a:r>
              <a:rPr lang="en-US" sz="1100" dirty="0" smtClean="0"/>
              <a:t>  Each player is part of our family, deserves every chance to succeed and deserves the utmost respect.</a:t>
            </a:r>
          </a:p>
          <a:p>
            <a:pPr>
              <a:buFont typeface="Arial" pitchFamily="34" charset="0"/>
              <a:buChar char="•"/>
            </a:pPr>
            <a:endParaRPr lang="en-US" sz="1100" dirty="0" smtClean="0"/>
          </a:p>
          <a:p>
            <a:pPr>
              <a:buFont typeface="Arial" pitchFamily="34" charset="0"/>
              <a:buChar char="•"/>
            </a:pPr>
            <a:r>
              <a:rPr lang="en-US" sz="1100" dirty="0" smtClean="0"/>
              <a:t>  Coaches can disagree in meetings but never in front of our players or anyone else outside of our family. Disagreements are saved for private meetings.</a:t>
            </a:r>
          </a:p>
          <a:p>
            <a:pPr>
              <a:buFont typeface="Arial" pitchFamily="34" charset="0"/>
              <a:buChar char="•"/>
            </a:pPr>
            <a:endParaRPr lang="en-US" sz="1100" dirty="0" smtClean="0"/>
          </a:p>
          <a:p>
            <a:pPr>
              <a:buFont typeface="Arial" pitchFamily="34" charset="0"/>
              <a:buChar char="•"/>
            </a:pPr>
            <a:r>
              <a:rPr lang="en-US" sz="1100" dirty="0" smtClean="0"/>
              <a:t>  Our players are student-athletes and we are teacher-coaches. We hold ourselves accountable as teachers of young men and women and the lessons they need in order to navigate masculinity, femininity and life.</a:t>
            </a:r>
          </a:p>
          <a:p>
            <a:pPr>
              <a:buFont typeface="Arial" pitchFamily="34" charset="0"/>
              <a:buChar char="•"/>
            </a:pPr>
            <a:endParaRPr lang="en-US" sz="1100" dirty="0" smtClean="0"/>
          </a:p>
          <a:p>
            <a:pPr>
              <a:buFont typeface="Arial" pitchFamily="34" charset="0"/>
              <a:buChar char="•"/>
            </a:pPr>
            <a:r>
              <a:rPr lang="en-US" sz="1100" dirty="0" smtClean="0"/>
              <a:t>  Parents are our partners. I strive to work with each family in helping their child succeed. “Every boy is a son, every girl a daughter to their mother and father.”</a:t>
            </a:r>
          </a:p>
          <a:p>
            <a:endParaRPr lang="en-US" sz="1100" dirty="0" smtClean="0"/>
          </a:p>
          <a:p>
            <a:pPr>
              <a:buFont typeface="Arial" pitchFamily="34" charset="0"/>
              <a:buChar char="•"/>
            </a:pPr>
            <a:r>
              <a:rPr lang="en-US" sz="1100" dirty="0" smtClean="0"/>
              <a:t>  I use no profanity!</a:t>
            </a:r>
          </a:p>
          <a:p>
            <a:pPr>
              <a:buFont typeface="Arial" pitchFamily="34" charset="0"/>
              <a:buChar char="•"/>
            </a:pPr>
            <a:endParaRPr lang="en-US" sz="1100" dirty="0" smtClean="0"/>
          </a:p>
          <a:p>
            <a:pPr>
              <a:buFont typeface="Arial" pitchFamily="34" charset="0"/>
              <a:buChar char="•"/>
            </a:pPr>
            <a:r>
              <a:rPr lang="en-US" sz="1100" dirty="0" smtClean="0"/>
              <a:t>  I know the difference between shaming and coaching. No screaming, shaming, swearing, or sarcasm.</a:t>
            </a:r>
          </a:p>
          <a:p>
            <a:pPr>
              <a:buFont typeface="Arial" pitchFamily="34" charset="0"/>
              <a:buChar char="•"/>
            </a:pPr>
            <a:endParaRPr lang="en-US" sz="1100" dirty="0" smtClean="0"/>
          </a:p>
          <a:p>
            <a:pPr>
              <a:buFont typeface="Arial" pitchFamily="34" charset="0"/>
              <a:buChar char="•"/>
            </a:pPr>
            <a:r>
              <a:rPr lang="en-US" sz="1100" dirty="0" smtClean="0"/>
              <a:t>  I won’t be afraid to apologize! We all make mistakes. When mistakes are made publicly, I will apologize publicly; when mistakes are made personally, I will apologize personally.</a:t>
            </a:r>
          </a:p>
          <a:p>
            <a:pPr>
              <a:buFont typeface="Arial" pitchFamily="34" charset="0"/>
              <a:buChar char="•"/>
            </a:pPr>
            <a:endParaRPr lang="en-US" sz="1100" dirty="0" smtClean="0"/>
          </a:p>
          <a:p>
            <a:pPr>
              <a:buFont typeface="Arial" pitchFamily="34" charset="0"/>
              <a:buChar char="•"/>
            </a:pPr>
            <a:r>
              <a:rPr lang="en-US" sz="1100" dirty="0" smtClean="0"/>
              <a:t>  We are nurturing successful people, not just successful athletes.</a:t>
            </a:r>
          </a:p>
          <a:p>
            <a:pPr>
              <a:buFont typeface="Arial" pitchFamily="34" charset="0"/>
              <a:buChar char="•"/>
            </a:pPr>
            <a:endParaRPr lang="en-US" sz="1100" dirty="0" smtClean="0"/>
          </a:p>
          <a:p>
            <a:pPr>
              <a:buFont typeface="Arial" pitchFamily="34" charset="0"/>
              <a:buChar char="•"/>
            </a:pPr>
            <a:r>
              <a:rPr lang="en-US" sz="1100" dirty="0" smtClean="0"/>
              <a:t>  I treat all opposing coaches and their teams with honor deserving of true competitors.</a:t>
            </a:r>
          </a:p>
          <a:p>
            <a:pPr>
              <a:buFont typeface="Arial" pitchFamily="34" charset="0"/>
              <a:buChar char="•"/>
            </a:pPr>
            <a:endParaRPr lang="en-US" sz="1100" dirty="0" smtClean="0"/>
          </a:p>
          <a:p>
            <a:pPr>
              <a:buFont typeface="Arial" pitchFamily="34" charset="0"/>
              <a:buChar char="•"/>
            </a:pPr>
            <a:r>
              <a:rPr lang="en-US" sz="1100" dirty="0" smtClean="0"/>
              <a:t>  I respect all referees, officials, and timekeepers. They are imperfect and trying their best just as we are.</a:t>
            </a:r>
          </a:p>
          <a:p>
            <a:pPr>
              <a:buFont typeface="Arial" pitchFamily="34" charset="0"/>
              <a:buChar char="•"/>
            </a:pPr>
            <a:endParaRPr lang="en-US" sz="1100" dirty="0" smtClean="0"/>
          </a:p>
          <a:p>
            <a:pPr>
              <a:buFont typeface="Arial" pitchFamily="34" charset="0"/>
              <a:buChar char="•"/>
            </a:pPr>
            <a:r>
              <a:rPr lang="en-US" sz="1100" dirty="0" smtClean="0"/>
              <a:t>  Regardless of our wins and losses, we will be successful, if we carry out the above items.</a:t>
            </a:r>
          </a:p>
          <a:p>
            <a:pPr>
              <a:buFont typeface="Arial" pitchFamily="34" charset="0"/>
              <a:buChar char="•"/>
            </a:pPr>
            <a:endParaRPr lang="en-US" sz="1100" dirty="0" smtClean="0"/>
          </a:p>
          <a:p>
            <a:pPr>
              <a:buFont typeface="Arial" pitchFamily="34" charset="0"/>
              <a:buChar char="•"/>
            </a:pPr>
            <a:r>
              <a:rPr lang="en-US" sz="1100" i="1" dirty="0" smtClean="0"/>
              <a:t>  </a:t>
            </a:r>
            <a:r>
              <a:rPr lang="en-US" sz="1100" b="1" i="1" dirty="0" smtClean="0"/>
              <a:t>Because I am a role model who has the power, position and platform to make a positive difference in the lives of my players, I commit to this code of conduct. When failing to live up to our standards I will allow for accountability and take responsibility for my actions.</a:t>
            </a:r>
            <a:endParaRPr lang="en-US" sz="1100" b="1" dirty="0"/>
          </a:p>
        </p:txBody>
      </p:sp>
      <p:cxnSp>
        <p:nvCxnSpPr>
          <p:cNvPr id="3" name="Straight Connector 2"/>
          <p:cNvCxnSpPr/>
          <p:nvPr/>
        </p:nvCxnSpPr>
        <p:spPr>
          <a:xfrm>
            <a:off x="152400" y="796799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438400" y="7967990"/>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24400" y="7967990"/>
            <a:ext cx="12192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8044190"/>
            <a:ext cx="5173211" cy="261610"/>
          </a:xfrm>
          <a:prstGeom prst="rect">
            <a:avLst/>
          </a:prstGeom>
          <a:noFill/>
        </p:spPr>
        <p:txBody>
          <a:bodyPr wrap="none" rtlCol="0">
            <a:spAutoFit/>
          </a:bodyPr>
          <a:lstStyle/>
          <a:p>
            <a:r>
              <a:rPr lang="en-US" sz="1100" dirty="0" smtClean="0"/>
              <a:t>Parent’s Signature	            Player’s Name                                               Date</a:t>
            </a:r>
            <a:endParaRPr lang="en-US" sz="1100" dirty="0"/>
          </a:p>
        </p:txBody>
      </p:sp>
      <p:sp>
        <p:nvSpPr>
          <p:cNvPr id="8" name="TextBox 7"/>
          <p:cNvSpPr txBox="1"/>
          <p:nvPr/>
        </p:nvSpPr>
        <p:spPr>
          <a:xfrm>
            <a:off x="17145" y="8610600"/>
            <a:ext cx="2954655" cy="461665"/>
          </a:xfrm>
          <a:prstGeom prst="rect">
            <a:avLst/>
          </a:prstGeom>
          <a:noFill/>
        </p:spPr>
        <p:txBody>
          <a:bodyPr wrap="none" rtlCol="0">
            <a:spAutoFit/>
          </a:bodyPr>
          <a:lstStyle/>
          <a:p>
            <a:r>
              <a:rPr lang="en-US" sz="800" i="1" dirty="0" smtClean="0"/>
              <a:t>Copyright © 2011</a:t>
            </a:r>
          </a:p>
          <a:p>
            <a:r>
              <a:rPr lang="en-US" sz="800" dirty="0" smtClean="0"/>
              <a:t>Coach for America</a:t>
            </a:r>
            <a:r>
              <a:rPr lang="en-US" sz="800" baseline="30000" dirty="0" smtClean="0"/>
              <a:t>® </a:t>
            </a:r>
            <a:r>
              <a:rPr lang="en-US" sz="800" dirty="0" smtClean="0"/>
              <a:t> </a:t>
            </a:r>
            <a:r>
              <a:rPr lang="en-US" sz="800" dirty="0" smtClean="0">
                <a:hlinkClick r:id="rId4"/>
              </a:rPr>
              <a:t>www.coachforamerica.com</a:t>
            </a:r>
            <a:r>
              <a:rPr lang="en-US" sz="800" dirty="0" smtClean="0"/>
              <a:t>   	</a:t>
            </a:r>
          </a:p>
          <a:p>
            <a:r>
              <a:rPr lang="en-US" sz="800" dirty="0" err="1" smtClean="0"/>
              <a:t>InSideOut</a:t>
            </a:r>
            <a:r>
              <a:rPr lang="en-US" sz="800" dirty="0" smtClean="0"/>
              <a:t>® Coaching</a:t>
            </a:r>
            <a:endParaRPr lang="en-US" sz="800" dirty="0"/>
          </a:p>
        </p:txBody>
      </p:sp>
      <p:sp>
        <p:nvSpPr>
          <p:cNvPr id="9" name="Rectangle 8"/>
          <p:cNvSpPr/>
          <p:nvPr/>
        </p:nvSpPr>
        <p:spPr>
          <a:xfrm>
            <a:off x="0" y="0"/>
            <a:ext cx="6858000" cy="1446550"/>
          </a:xfrm>
          <a:prstGeom prst="rect">
            <a:avLst/>
          </a:prstGeom>
        </p:spPr>
        <p:txBody>
          <a:bodyPr wrap="square">
            <a:spAutoFit/>
          </a:bodyPr>
          <a:lstStyle/>
          <a:p>
            <a:pPr algn="r"/>
            <a:r>
              <a:rPr lang="en-US" sz="1600" b="1" dirty="0" smtClean="0">
                <a:latin typeface="+mj-lt"/>
              </a:rPr>
              <a:t>    </a:t>
            </a:r>
            <a:r>
              <a:rPr lang="en-US" sz="2800" b="1" dirty="0" smtClean="0">
                <a:latin typeface="+mj-lt"/>
              </a:rPr>
              <a:t>Coach’s Code of Conduct</a:t>
            </a:r>
          </a:p>
          <a:p>
            <a:pPr algn="r"/>
            <a:endParaRPr lang="en-US" sz="2800" b="1" dirty="0" smtClean="0">
              <a:latin typeface="+mj-lt"/>
            </a:endParaRPr>
          </a:p>
          <a:p>
            <a:pPr algn="r"/>
            <a:endParaRPr lang="en-US" sz="1600" b="1" dirty="0" smtClean="0">
              <a:latin typeface="+mj-lt"/>
            </a:endParaRPr>
          </a:p>
          <a:p>
            <a:pPr algn="r"/>
            <a:endParaRPr lang="en-US" sz="1600" dirty="0"/>
          </a:p>
        </p:txBody>
      </p:sp>
      <p:pic>
        <p:nvPicPr>
          <p:cNvPr id="11" name="21bb9039-9414-4dba-b024-f9d938439398" descr="30EC07C8-E145-41A3-AE5B-91357B814B89@gateway"/>
          <p:cNvPicPr>
            <a:picLocks noChangeAspect="1" noChangeArrowheads="1"/>
          </p:cNvPicPr>
          <p:nvPr/>
        </p:nvPicPr>
        <p:blipFill>
          <a:blip r:embed="rId5"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4" name="TextBox 13"/>
          <p:cNvSpPr txBox="1"/>
          <p:nvPr/>
        </p:nvSpPr>
        <p:spPr>
          <a:xfrm>
            <a:off x="3279714" y="8686800"/>
            <a:ext cx="418704" cy="369332"/>
          </a:xfrm>
          <a:prstGeom prst="rect">
            <a:avLst/>
          </a:prstGeom>
          <a:noFill/>
        </p:spPr>
        <p:txBody>
          <a:bodyPr wrap="none" rtlCol="0">
            <a:spAutoFit/>
          </a:bodyPr>
          <a:lstStyle/>
          <a:p>
            <a:r>
              <a:rPr lang="en-US" dirty="0" smtClean="0"/>
              <a:t>15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pic>
        <p:nvPicPr>
          <p:cNvPr id="18434" name="Picture 2" descr="http://pmbleague.com/wp-content/uploads/2011/08/player-of-the-week11.jpg"/>
          <p:cNvPicPr>
            <a:picLocks noChangeAspect="1" noChangeArrowheads="1"/>
          </p:cNvPicPr>
          <p:nvPr/>
        </p:nvPicPr>
        <p:blipFill>
          <a:blip r:embed="rId4" cstate="print"/>
          <a:srcRect/>
          <a:stretch>
            <a:fillRect/>
          </a:stretch>
        </p:blipFill>
        <p:spPr bwMode="auto">
          <a:xfrm>
            <a:off x="1447800" y="1143000"/>
            <a:ext cx="3810000" cy="2857500"/>
          </a:xfrm>
          <a:prstGeom prst="rect">
            <a:avLst/>
          </a:prstGeom>
          <a:noFill/>
        </p:spPr>
      </p:pic>
      <p:sp>
        <p:nvSpPr>
          <p:cNvPr id="5" name="TextBox 4"/>
          <p:cNvSpPr txBox="1"/>
          <p:nvPr/>
        </p:nvSpPr>
        <p:spPr>
          <a:xfrm>
            <a:off x="228600" y="4191000"/>
            <a:ext cx="6477000"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600" b="1" dirty="0" smtClean="0">
                <a:effectLst>
                  <a:outerShdw blurRad="38100" dist="38100" dir="2700000" algn="tl">
                    <a:srgbClr val="000000">
                      <a:alpha val="43137"/>
                    </a:srgbClr>
                  </a:outerShdw>
                </a:effectLst>
              </a:rPr>
              <a:t>Players that exemplify Character, Courage, Loyalty, and Empathy</a:t>
            </a:r>
          </a:p>
          <a:p>
            <a:pPr algn="ctr"/>
            <a:endParaRPr lang="en-US" sz="3600" b="1" dirty="0" smtClean="0">
              <a:effectLst>
                <a:outerShdw blurRad="38100" dist="38100" dir="2700000" algn="tl">
                  <a:srgbClr val="000000">
                    <a:alpha val="43137"/>
                  </a:srgbClr>
                </a:outerShdw>
              </a:effectLst>
            </a:endParaRPr>
          </a:p>
        </p:txBody>
      </p:sp>
      <p:sp>
        <p:nvSpPr>
          <p:cNvPr id="6" name="TextBox 5"/>
          <p:cNvSpPr txBox="1"/>
          <p:nvPr/>
        </p:nvSpPr>
        <p:spPr>
          <a:xfrm>
            <a:off x="2097552" y="5410200"/>
            <a:ext cx="2703048" cy="369332"/>
          </a:xfrm>
          <a:prstGeom prst="rect">
            <a:avLst/>
          </a:prstGeom>
          <a:noFill/>
        </p:spPr>
        <p:txBody>
          <a:bodyPr wrap="none" rtlCol="0">
            <a:spAutoFit/>
          </a:bodyPr>
          <a:lstStyle/>
          <a:p>
            <a:r>
              <a:rPr lang="en-US" b="1" dirty="0" smtClean="0"/>
              <a:t>Voted by the CFLLN board </a:t>
            </a:r>
            <a:endParaRPr lang="en-US" b="1" dirty="0"/>
          </a:p>
        </p:txBody>
      </p:sp>
      <p:sp>
        <p:nvSpPr>
          <p:cNvPr id="7" name="TextBox 6"/>
          <p:cNvSpPr txBox="1"/>
          <p:nvPr/>
        </p:nvSpPr>
        <p:spPr>
          <a:xfrm>
            <a:off x="304800" y="6934200"/>
            <a:ext cx="4800600" cy="914400"/>
          </a:xfrm>
          <a:prstGeom prst="rect">
            <a:avLst/>
          </a:prstGeom>
          <a:noFill/>
        </p:spPr>
        <p:txBody>
          <a:bodyPr wrap="square" rtlCol="0">
            <a:spAutoFit/>
          </a:bodyPr>
          <a:lstStyle/>
          <a:p>
            <a:pPr>
              <a:buFont typeface="Arial" pitchFamily="34" charset="0"/>
              <a:buChar char="•"/>
            </a:pPr>
            <a:r>
              <a:rPr lang="en-US" dirty="0" smtClean="0"/>
              <a:t>  Personalized letter sent to the player &amp; parent</a:t>
            </a:r>
          </a:p>
          <a:p>
            <a:pPr>
              <a:buFont typeface="Arial" pitchFamily="34" charset="0"/>
              <a:buChar char="•"/>
            </a:pPr>
            <a:r>
              <a:rPr lang="en-US" dirty="0" smtClean="0"/>
              <a:t>  Picture of the player in the display case on the concession stand.</a:t>
            </a:r>
            <a:endParaRPr lang="en-US" dirty="0"/>
          </a:p>
        </p:txBody>
      </p:sp>
      <p:pic>
        <p:nvPicPr>
          <p:cNvPr id="8" name="21bb9039-9414-4dba-b024-f9d938439398" descr="30EC07C8-E145-41A3-AE5B-91357B814B89@gateway"/>
          <p:cNvPicPr>
            <a:picLocks noChangeAspect="1" noChangeArrowheads="1"/>
          </p:cNvPicPr>
          <p:nvPr/>
        </p:nvPicPr>
        <p:blipFill>
          <a:blip r:embed="rId5"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9" name="TextBox 8"/>
          <p:cNvSpPr txBox="1"/>
          <p:nvPr/>
        </p:nvSpPr>
        <p:spPr>
          <a:xfrm>
            <a:off x="3279714" y="8686800"/>
            <a:ext cx="418704" cy="369332"/>
          </a:xfrm>
          <a:prstGeom prst="rect">
            <a:avLst/>
          </a:prstGeom>
          <a:noFill/>
        </p:spPr>
        <p:txBody>
          <a:bodyPr wrap="none" rtlCol="0">
            <a:spAutoFit/>
          </a:bodyPr>
          <a:lstStyle/>
          <a:p>
            <a:r>
              <a:rPr lang="en-US" dirty="0" smtClean="0"/>
              <a:t>16</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pic>
        <p:nvPicPr>
          <p:cNvPr id="17410" name="Picture 2" descr="http://www.tsrnsports.com/Baseball%203.jpg"/>
          <p:cNvPicPr>
            <a:picLocks noChangeAspect="1" noChangeArrowheads="1"/>
          </p:cNvPicPr>
          <p:nvPr/>
        </p:nvPicPr>
        <p:blipFill>
          <a:blip r:embed="rId4" cstate="print"/>
          <a:srcRect/>
          <a:stretch>
            <a:fillRect/>
          </a:stretch>
        </p:blipFill>
        <p:spPr bwMode="auto">
          <a:xfrm>
            <a:off x="1524000" y="1524000"/>
            <a:ext cx="3620683" cy="3886200"/>
          </a:xfrm>
          <a:prstGeom prst="rect">
            <a:avLst/>
          </a:prstGeom>
          <a:noFill/>
        </p:spPr>
      </p:pic>
      <p:sp>
        <p:nvSpPr>
          <p:cNvPr id="5" name="Rectangle 4"/>
          <p:cNvSpPr/>
          <p:nvPr/>
        </p:nvSpPr>
        <p:spPr>
          <a:xfrm>
            <a:off x="367916" y="381000"/>
            <a:ext cx="61852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Game Ball Ceremony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457200" y="5410200"/>
            <a:ext cx="6019800" cy="1384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i="1" dirty="0" smtClean="0">
                <a:effectLst>
                  <a:outerShdw blurRad="38100" dist="38100" dir="2700000" algn="tl">
                    <a:srgbClr val="000000">
                      <a:alpha val="43137"/>
                    </a:srgbClr>
                  </a:outerShdw>
                </a:effectLst>
              </a:rPr>
              <a:t>Purpose is to recognize every player for actions of character, courage, loyalty, and empathy.</a:t>
            </a:r>
            <a:endParaRPr lang="en-US" sz="2800" b="1" i="1" dirty="0">
              <a:effectLst>
                <a:outerShdw blurRad="38100" dist="38100" dir="2700000" algn="tl">
                  <a:srgbClr val="000000">
                    <a:alpha val="43137"/>
                  </a:srgbClr>
                </a:outerShdw>
              </a:effectLst>
            </a:endParaRPr>
          </a:p>
        </p:txBody>
      </p:sp>
      <p:pic>
        <p:nvPicPr>
          <p:cNvPr id="7" name="21bb9039-9414-4dba-b024-f9d938439398" descr="30EC07C8-E145-41A3-AE5B-91357B814B89@gateway"/>
          <p:cNvPicPr>
            <a:picLocks noChangeAspect="1" noChangeArrowheads="1"/>
          </p:cNvPicPr>
          <p:nvPr/>
        </p:nvPicPr>
        <p:blipFill>
          <a:blip r:embed="rId5"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8" name="TextBox 7"/>
          <p:cNvSpPr txBox="1"/>
          <p:nvPr/>
        </p:nvSpPr>
        <p:spPr>
          <a:xfrm>
            <a:off x="76201" y="7315200"/>
            <a:ext cx="5715000" cy="1477328"/>
          </a:xfrm>
          <a:prstGeom prst="rect">
            <a:avLst/>
          </a:prstGeom>
          <a:noFill/>
        </p:spPr>
        <p:txBody>
          <a:bodyPr wrap="square" rtlCol="0">
            <a:spAutoFit/>
          </a:bodyPr>
          <a:lstStyle/>
          <a:p>
            <a:pPr>
              <a:buFont typeface="Arial" pitchFamily="34" charset="0"/>
              <a:buChar char="•"/>
            </a:pPr>
            <a:r>
              <a:rPr lang="en-US" dirty="0" smtClean="0"/>
              <a:t>  After every game, a coach will present a signed baseball to a player.</a:t>
            </a:r>
          </a:p>
          <a:p>
            <a:pPr>
              <a:buFont typeface="Arial" pitchFamily="34" charset="0"/>
              <a:buChar char="•"/>
            </a:pPr>
            <a:r>
              <a:rPr lang="en-US" dirty="0" smtClean="0"/>
              <a:t>  This ceremony should be in front of all the other players and the parents.</a:t>
            </a:r>
          </a:p>
          <a:p>
            <a:pPr>
              <a:buFont typeface="Arial" pitchFamily="34" charset="0"/>
              <a:buChar char="•"/>
            </a:pPr>
            <a:r>
              <a:rPr lang="en-US" dirty="0" smtClean="0"/>
              <a:t>   Make this a BIG event.</a:t>
            </a:r>
            <a:endParaRPr lang="en-US" dirty="0"/>
          </a:p>
        </p:txBody>
      </p:sp>
      <p:sp>
        <p:nvSpPr>
          <p:cNvPr id="9" name="TextBox 8"/>
          <p:cNvSpPr txBox="1"/>
          <p:nvPr/>
        </p:nvSpPr>
        <p:spPr>
          <a:xfrm>
            <a:off x="3279714" y="8686800"/>
            <a:ext cx="418704" cy="369332"/>
          </a:xfrm>
          <a:prstGeom prst="rect">
            <a:avLst/>
          </a:prstGeom>
          <a:noFill/>
        </p:spPr>
        <p:txBody>
          <a:bodyPr wrap="none" rtlCol="0">
            <a:spAutoFit/>
          </a:bodyPr>
          <a:lstStyle/>
          <a:p>
            <a:r>
              <a:rPr lang="en-US" dirty="0" smtClean="0"/>
              <a:t>17</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4" name="Rectangle 3"/>
          <p:cNvSpPr/>
          <p:nvPr/>
        </p:nvSpPr>
        <p:spPr>
          <a:xfrm>
            <a:off x="0" y="0"/>
            <a:ext cx="6858000" cy="1446550"/>
          </a:xfrm>
          <a:prstGeom prst="rect">
            <a:avLst/>
          </a:prstGeom>
        </p:spPr>
        <p:txBody>
          <a:bodyPr wrap="square">
            <a:spAutoFit/>
          </a:bodyPr>
          <a:lstStyle/>
          <a:p>
            <a:pPr algn="r"/>
            <a:r>
              <a:rPr lang="en-US" sz="1600" b="1" dirty="0" smtClean="0">
                <a:latin typeface="+mj-lt"/>
              </a:rPr>
              <a:t>    </a:t>
            </a:r>
            <a:r>
              <a:rPr lang="en-US" sz="2800" b="1" dirty="0" smtClean="0">
                <a:latin typeface="+mj-lt"/>
              </a:rPr>
              <a:t>Coaches Manual Table of Contents</a:t>
            </a:r>
          </a:p>
          <a:p>
            <a:pPr algn="r"/>
            <a:endParaRPr lang="en-US" sz="2800" b="1" dirty="0" smtClean="0">
              <a:latin typeface="+mj-lt"/>
            </a:endParaRPr>
          </a:p>
          <a:p>
            <a:pPr algn="r"/>
            <a:endParaRPr lang="en-US" sz="1600" b="1" dirty="0" smtClean="0">
              <a:latin typeface="+mj-lt"/>
            </a:endParaRPr>
          </a:p>
          <a:p>
            <a:pPr algn="r"/>
            <a:endParaRPr lang="en-US" sz="1600" dirty="0"/>
          </a:p>
        </p:txBody>
      </p:sp>
      <p:sp>
        <p:nvSpPr>
          <p:cNvPr id="5" name="TextBox 4"/>
          <p:cNvSpPr txBox="1"/>
          <p:nvPr/>
        </p:nvSpPr>
        <p:spPr>
          <a:xfrm>
            <a:off x="304800" y="2285286"/>
            <a:ext cx="6477000" cy="4247317"/>
          </a:xfrm>
          <a:prstGeom prst="rect">
            <a:avLst/>
          </a:prstGeom>
          <a:noFill/>
        </p:spPr>
        <p:txBody>
          <a:bodyPr wrap="square" rtlCol="0">
            <a:spAutoFit/>
          </a:bodyPr>
          <a:lstStyle/>
          <a:p>
            <a:pPr marL="342900" indent="-342900">
              <a:buFont typeface="Wingdings" pitchFamily="2" charset="2"/>
              <a:buChar char="q"/>
            </a:pPr>
            <a:r>
              <a:rPr lang="en-US" dirty="0" smtClean="0"/>
              <a:t>Introduction to the CFLLN				1</a:t>
            </a:r>
          </a:p>
          <a:p>
            <a:pPr marL="342900" indent="-342900">
              <a:buFont typeface="Wingdings" pitchFamily="2" charset="2"/>
              <a:buChar char="q"/>
            </a:pPr>
            <a:r>
              <a:rPr lang="en-US" dirty="0" smtClean="0"/>
              <a:t>CFLLN Coaches Mission Statement			2</a:t>
            </a:r>
          </a:p>
          <a:p>
            <a:pPr marL="342900" indent="-342900">
              <a:buFont typeface="Wingdings" pitchFamily="2" charset="2"/>
              <a:buChar char="q"/>
            </a:pPr>
            <a:r>
              <a:rPr lang="en-US" dirty="0" smtClean="0"/>
              <a:t>Transformational Coaching			3-7</a:t>
            </a:r>
          </a:p>
          <a:p>
            <a:pPr marL="342900" indent="-342900">
              <a:buFont typeface="Wingdings" pitchFamily="2" charset="2"/>
              <a:buChar char="q"/>
            </a:pPr>
            <a:r>
              <a:rPr lang="en-US" dirty="0" smtClean="0"/>
              <a:t>Coaching Expectations				8-9</a:t>
            </a:r>
          </a:p>
          <a:p>
            <a:pPr marL="342900" indent="-342900">
              <a:buFont typeface="Wingdings" pitchFamily="2" charset="2"/>
              <a:buChar char="q"/>
            </a:pPr>
            <a:r>
              <a:rPr lang="en-US" dirty="0" smtClean="0"/>
              <a:t>Parents					10-15</a:t>
            </a:r>
          </a:p>
          <a:p>
            <a:pPr marL="342900" indent="-342900">
              <a:buFont typeface="Wingdings" pitchFamily="2" charset="2"/>
              <a:buChar char="q"/>
            </a:pPr>
            <a:r>
              <a:rPr lang="en-US" dirty="0" smtClean="0"/>
              <a:t>Culture Keepers					16-19</a:t>
            </a:r>
          </a:p>
          <a:p>
            <a:pPr marL="342900" indent="-342900">
              <a:buFont typeface="Wingdings" pitchFamily="2" charset="2"/>
              <a:buChar char="q"/>
            </a:pPr>
            <a:r>
              <a:rPr lang="en-US" dirty="0" smtClean="0"/>
              <a:t>Team Equipment 				20</a:t>
            </a:r>
          </a:p>
          <a:p>
            <a:pPr marL="342900" indent="-342900">
              <a:buFont typeface="Wingdings" pitchFamily="2" charset="2"/>
              <a:buChar char="q"/>
            </a:pPr>
            <a:r>
              <a:rPr lang="en-US" dirty="0" smtClean="0"/>
              <a:t>Practices / Game Days				21</a:t>
            </a:r>
          </a:p>
          <a:p>
            <a:pPr marL="342900" indent="-342900">
              <a:buFont typeface="Wingdings" pitchFamily="2" charset="2"/>
              <a:buChar char="q"/>
            </a:pPr>
            <a:r>
              <a:rPr lang="en-US" dirty="0" smtClean="0"/>
              <a:t>Umpiring Obligations				22</a:t>
            </a:r>
          </a:p>
          <a:p>
            <a:pPr marL="342900" indent="-342900">
              <a:buFont typeface="Wingdings" pitchFamily="2" charset="2"/>
              <a:buChar char="q"/>
            </a:pPr>
            <a:r>
              <a:rPr lang="en-US" dirty="0" smtClean="0"/>
              <a:t>Evaluations, Player and Coach Development		23</a:t>
            </a:r>
          </a:p>
          <a:p>
            <a:pPr marL="342900" indent="-342900">
              <a:buFont typeface="Wingdings" pitchFamily="2" charset="2"/>
              <a:buChar char="q"/>
            </a:pPr>
            <a:r>
              <a:rPr lang="en-US" dirty="0" smtClean="0"/>
              <a:t>League Rules / Rule Book				24-28</a:t>
            </a:r>
          </a:p>
          <a:p>
            <a:pPr marL="342900" indent="-342900">
              <a:buFont typeface="Wingdings" pitchFamily="2" charset="2"/>
              <a:buChar char="q"/>
            </a:pPr>
            <a:r>
              <a:rPr lang="en-US" dirty="0" smtClean="0"/>
              <a:t>Field Locations					29-35</a:t>
            </a:r>
          </a:p>
          <a:p>
            <a:pPr marL="342900" indent="-342900">
              <a:buFont typeface="Wingdings" pitchFamily="2" charset="2"/>
              <a:buChar char="q"/>
            </a:pPr>
            <a:r>
              <a:rPr lang="en-US" dirty="0" smtClean="0"/>
              <a:t>Other Coaching Tips / Resources			36-39					</a:t>
            </a:r>
          </a:p>
          <a:p>
            <a:pPr marL="342900" indent="-342900">
              <a:buFont typeface="Wingdings" pitchFamily="2" charset="2"/>
              <a:buChar char="q"/>
            </a:pPr>
            <a:endParaRPr lang="en-US" dirty="0"/>
          </a:p>
        </p:txBody>
      </p:sp>
      <p:pic>
        <p:nvPicPr>
          <p:cNvPr id="6"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21bb9039-9414-4dba-b024-f9d938439398" descr="30EC07C8-E145-41A3-AE5B-91357B814B89@gateway"/>
          <p:cNvPicPr>
            <a:picLocks noChangeAspect="1" noChangeArrowheads="1"/>
          </p:cNvPicPr>
          <p:nvPr/>
        </p:nvPicPr>
        <p:blipFill>
          <a:blip r:embed="rId2" cstate="print"/>
          <a:srcRect l="5986" r="4221" b="4255"/>
          <a:stretch>
            <a:fillRect/>
          </a:stretch>
        </p:blipFill>
        <p:spPr bwMode="auto">
          <a:xfrm>
            <a:off x="5791200" y="7543800"/>
            <a:ext cx="1066800" cy="1600200"/>
          </a:xfrm>
          <a:prstGeom prst="rect">
            <a:avLst/>
          </a:prstGeom>
          <a:noFill/>
          <a:ln w="9525">
            <a:noFill/>
            <a:miter lim="800000"/>
            <a:headEnd/>
            <a:tailEnd/>
          </a:ln>
        </p:spPr>
      </p:pic>
      <p:pic>
        <p:nvPicPr>
          <p:cNvPr id="4" name="Picture 5" descr="File:Little League Baseball - Logo.jpg">
            <a:hlinkClick r:id="rId3"/>
          </p:cNvPr>
          <p:cNvPicPr>
            <a:picLocks noChangeAspect="1" noChangeArrowheads="1"/>
          </p:cNvPicPr>
          <p:nvPr/>
        </p:nvPicPr>
        <p:blipFill>
          <a:blip r:embed="rId4" cstate="print">
            <a:lum bright="70000" contrast="-70000"/>
          </a:blip>
          <a:srcRect/>
          <a:stretch>
            <a:fillRect/>
          </a:stretch>
        </p:blipFill>
        <p:spPr bwMode="auto">
          <a:xfrm>
            <a:off x="0" y="0"/>
            <a:ext cx="1600200" cy="1600200"/>
          </a:xfrm>
          <a:prstGeom prst="rect">
            <a:avLst/>
          </a:prstGeom>
          <a:noFill/>
        </p:spPr>
      </p:pic>
      <p:pic>
        <p:nvPicPr>
          <p:cNvPr id="16386" name="Picture 2" descr="Weather Proof Menu Displays | Weather Resistant Menu Cases">
            <a:hlinkClick r:id="rId5"/>
          </p:cNvPr>
          <p:cNvPicPr>
            <a:picLocks noChangeAspect="1" noChangeArrowheads="1"/>
          </p:cNvPicPr>
          <p:nvPr/>
        </p:nvPicPr>
        <p:blipFill>
          <a:blip r:embed="rId6" cstate="print"/>
          <a:srcRect/>
          <a:stretch>
            <a:fillRect/>
          </a:stretch>
        </p:blipFill>
        <p:spPr bwMode="auto">
          <a:xfrm>
            <a:off x="1905000" y="1097692"/>
            <a:ext cx="3124200" cy="5150708"/>
          </a:xfrm>
          <a:prstGeom prst="rect">
            <a:avLst/>
          </a:prstGeom>
          <a:noFill/>
        </p:spPr>
      </p:pic>
      <p:sp>
        <p:nvSpPr>
          <p:cNvPr id="5" name="Rectangle 4"/>
          <p:cNvSpPr/>
          <p:nvPr/>
        </p:nvSpPr>
        <p:spPr>
          <a:xfrm>
            <a:off x="1913856" y="381000"/>
            <a:ext cx="48236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Character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Board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304800" y="5974140"/>
            <a:ext cx="6248400"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b="1" i="1" dirty="0" smtClean="0">
                <a:effectLst>
                  <a:outerShdw blurRad="38100" dist="38100" dir="2700000" algn="tl">
                    <a:srgbClr val="000000">
                      <a:alpha val="43137"/>
                    </a:srgbClr>
                  </a:outerShdw>
                </a:effectLst>
              </a:rPr>
              <a:t>Outdoor display case that would display : </a:t>
            </a:r>
          </a:p>
          <a:p>
            <a:pPr>
              <a:buFont typeface="Arial" pitchFamily="34" charset="0"/>
              <a:buChar char="•"/>
            </a:pPr>
            <a:r>
              <a:rPr lang="en-US" sz="2400" b="1" i="1" dirty="0" smtClean="0">
                <a:effectLst>
                  <a:outerShdw blurRad="38100" dist="38100" dir="2700000" algn="tl">
                    <a:srgbClr val="000000">
                      <a:alpha val="43137"/>
                    </a:srgbClr>
                  </a:outerShdw>
                </a:effectLst>
              </a:rPr>
              <a:t>  Character Theme of the Week</a:t>
            </a:r>
          </a:p>
          <a:p>
            <a:pPr>
              <a:buFont typeface="Arial" pitchFamily="34" charset="0"/>
              <a:buChar char="•"/>
            </a:pPr>
            <a:r>
              <a:rPr lang="en-US" sz="2400" b="1" i="1" dirty="0" smtClean="0">
                <a:effectLst>
                  <a:outerShdw blurRad="38100" dist="38100" dir="2700000" algn="tl">
                    <a:srgbClr val="000000">
                      <a:alpha val="43137"/>
                    </a:srgbClr>
                  </a:outerShdw>
                </a:effectLst>
              </a:rPr>
              <a:t>  Parent Dinner Discussion Questions </a:t>
            </a:r>
          </a:p>
          <a:p>
            <a:pPr>
              <a:buFont typeface="Arial" pitchFamily="34" charset="0"/>
              <a:buChar char="•"/>
            </a:pPr>
            <a:r>
              <a:rPr lang="en-US" sz="2400" b="1" i="1" dirty="0" smtClean="0">
                <a:effectLst>
                  <a:outerShdw blurRad="38100" dist="38100" dir="2700000" algn="tl">
                    <a:srgbClr val="000000">
                      <a:alpha val="43137"/>
                    </a:srgbClr>
                  </a:outerShdw>
                </a:effectLst>
              </a:rPr>
              <a:t>  Player of the Week</a:t>
            </a:r>
          </a:p>
        </p:txBody>
      </p:sp>
      <p:pic>
        <p:nvPicPr>
          <p:cNvPr id="8" name="Picture 2" descr="http://pmbleague.com/wp-content/uploads/2011/08/player-of-the-week11.jpg"/>
          <p:cNvPicPr>
            <a:picLocks noChangeAspect="1" noChangeArrowheads="1"/>
          </p:cNvPicPr>
          <p:nvPr/>
        </p:nvPicPr>
        <p:blipFill>
          <a:blip r:embed="rId7" cstate="print"/>
          <a:srcRect/>
          <a:stretch>
            <a:fillRect/>
          </a:stretch>
        </p:blipFill>
        <p:spPr bwMode="auto">
          <a:xfrm>
            <a:off x="2743200" y="2209800"/>
            <a:ext cx="1168400" cy="8763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TextBox 8"/>
          <p:cNvSpPr txBox="1"/>
          <p:nvPr/>
        </p:nvSpPr>
        <p:spPr>
          <a:xfrm>
            <a:off x="3279714" y="8686800"/>
            <a:ext cx="418704" cy="369332"/>
          </a:xfrm>
          <a:prstGeom prst="rect">
            <a:avLst/>
          </a:prstGeom>
          <a:noFill/>
        </p:spPr>
        <p:txBody>
          <a:bodyPr wrap="none" rtlCol="0">
            <a:spAutoFit/>
          </a:bodyPr>
          <a:lstStyle/>
          <a:p>
            <a:r>
              <a:rPr lang="en-US" dirty="0" smtClean="0"/>
              <a:t>18</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http://www.interaccess.org/blog/wp-content/uploads/2009/04/suggestion.jpg"/>
          <p:cNvPicPr>
            <a:picLocks noChangeAspect="1" noChangeArrowheads="1"/>
          </p:cNvPicPr>
          <p:nvPr/>
        </p:nvPicPr>
        <p:blipFill>
          <a:blip r:embed="rId2" cstate="print"/>
          <a:srcRect/>
          <a:stretch>
            <a:fillRect/>
          </a:stretch>
        </p:blipFill>
        <p:spPr bwMode="auto">
          <a:xfrm>
            <a:off x="457200" y="1752600"/>
            <a:ext cx="5995096" cy="5470525"/>
          </a:xfrm>
          <a:prstGeom prst="rect">
            <a:avLst/>
          </a:prstGeom>
          <a:noFill/>
        </p:spPr>
      </p:pic>
      <p:pic>
        <p:nvPicPr>
          <p:cNvPr id="5" name="Picture 5" descr="File:Little League Baseball - Logo.jpg">
            <a:hlinkClick r:id="rId3"/>
          </p:cNvPr>
          <p:cNvPicPr>
            <a:picLocks noChangeAspect="1" noChangeArrowheads="1"/>
          </p:cNvPicPr>
          <p:nvPr/>
        </p:nvPicPr>
        <p:blipFill>
          <a:blip r:embed="rId4" cstate="print">
            <a:lum bright="70000" contrast="-70000"/>
          </a:blip>
          <a:srcRect/>
          <a:stretch>
            <a:fillRect/>
          </a:stretch>
        </p:blipFill>
        <p:spPr bwMode="auto">
          <a:xfrm>
            <a:off x="0" y="0"/>
            <a:ext cx="1600200" cy="1600200"/>
          </a:xfrm>
          <a:prstGeom prst="rect">
            <a:avLst/>
          </a:prstGeom>
          <a:noFill/>
        </p:spPr>
      </p:pic>
      <p:sp>
        <p:nvSpPr>
          <p:cNvPr id="6" name="Rectangle 5"/>
          <p:cNvSpPr/>
          <p:nvPr/>
        </p:nvSpPr>
        <p:spPr>
          <a:xfrm>
            <a:off x="2060920" y="381000"/>
            <a:ext cx="452957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Suggestion Box</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228600" y="7391400"/>
            <a:ext cx="5257800"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b="1" i="1" dirty="0" smtClean="0">
                <a:effectLst>
                  <a:outerShdw blurRad="38100" dist="38100" dir="2700000" algn="tl">
                    <a:srgbClr val="000000">
                      <a:alpha val="43137"/>
                    </a:srgbClr>
                  </a:outerShdw>
                </a:effectLst>
              </a:rPr>
              <a:t>Great organizations always want to get better and learn what people have to say and think.</a:t>
            </a:r>
            <a:endParaRPr lang="en-US" sz="2400" b="1" i="1" dirty="0">
              <a:effectLst>
                <a:outerShdw blurRad="38100" dist="38100" dir="2700000" algn="tl">
                  <a:srgbClr val="000000">
                    <a:alpha val="43137"/>
                  </a:srgbClr>
                </a:outerShdw>
              </a:effectLst>
            </a:endParaRPr>
          </a:p>
        </p:txBody>
      </p:sp>
      <p:pic>
        <p:nvPicPr>
          <p:cNvPr id="8" name="21bb9039-9414-4dba-b024-f9d938439398" descr="30EC07C8-E145-41A3-AE5B-91357B814B89@gateway"/>
          <p:cNvPicPr>
            <a:picLocks noChangeAspect="1" noChangeArrowheads="1"/>
          </p:cNvPicPr>
          <p:nvPr/>
        </p:nvPicPr>
        <p:blipFill>
          <a:blip r:embed="rId5"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9" name="TextBox 8"/>
          <p:cNvSpPr txBox="1"/>
          <p:nvPr/>
        </p:nvSpPr>
        <p:spPr>
          <a:xfrm>
            <a:off x="3279714" y="8686800"/>
            <a:ext cx="418704" cy="369332"/>
          </a:xfrm>
          <a:prstGeom prst="rect">
            <a:avLst/>
          </a:prstGeom>
          <a:noFill/>
        </p:spPr>
        <p:txBody>
          <a:bodyPr wrap="none" rtlCol="0">
            <a:spAutoFit/>
          </a:bodyPr>
          <a:lstStyle/>
          <a:p>
            <a:r>
              <a:rPr lang="en-US" dirty="0" smtClean="0"/>
              <a:t>19</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4" name="Rectangle 3"/>
          <p:cNvSpPr/>
          <p:nvPr/>
        </p:nvSpPr>
        <p:spPr>
          <a:xfrm>
            <a:off x="0" y="0"/>
            <a:ext cx="6858000" cy="2062103"/>
          </a:xfrm>
          <a:prstGeom prst="rect">
            <a:avLst/>
          </a:prstGeom>
        </p:spPr>
        <p:txBody>
          <a:bodyPr wrap="square">
            <a:spAutoFit/>
          </a:bodyPr>
          <a:lstStyle/>
          <a:p>
            <a:pPr algn="r"/>
            <a:r>
              <a:rPr lang="en-US" sz="3200" b="1" dirty="0" smtClean="0">
                <a:latin typeface="+mj-lt"/>
              </a:rPr>
              <a:t>Introduction to CFLLN</a:t>
            </a:r>
          </a:p>
          <a:p>
            <a:pPr algn="r"/>
            <a:endParaRPr lang="en-US" sz="3200" b="1" dirty="0" smtClean="0">
              <a:latin typeface="+mj-lt"/>
            </a:endParaRPr>
          </a:p>
          <a:p>
            <a:pPr algn="r"/>
            <a:endParaRPr lang="en-US" sz="3200" b="1" dirty="0" smtClean="0">
              <a:latin typeface="+mj-lt"/>
            </a:endParaRPr>
          </a:p>
          <a:p>
            <a:pPr algn="r"/>
            <a:endParaRPr lang="en-US" sz="3200" dirty="0"/>
          </a:p>
        </p:txBody>
      </p:sp>
      <p:sp>
        <p:nvSpPr>
          <p:cNvPr id="6" name="Rectangle 5"/>
          <p:cNvSpPr/>
          <p:nvPr/>
        </p:nvSpPr>
        <p:spPr>
          <a:xfrm>
            <a:off x="304800" y="1676400"/>
            <a:ext cx="6172200" cy="6001643"/>
          </a:xfrm>
          <a:prstGeom prst="rect">
            <a:avLst/>
          </a:prstGeom>
        </p:spPr>
        <p:txBody>
          <a:bodyPr wrap="square">
            <a:spAutoFit/>
          </a:bodyPr>
          <a:lstStyle/>
          <a:p>
            <a:r>
              <a:rPr lang="en-US" sz="1600" dirty="0" smtClean="0"/>
              <a:t>    From League President, Mike Pollard:</a:t>
            </a:r>
          </a:p>
          <a:p>
            <a:endParaRPr lang="en-US" sz="1600" dirty="0" smtClean="0"/>
          </a:p>
          <a:p>
            <a:r>
              <a:rPr lang="en-US" sz="1600" dirty="0" smtClean="0"/>
              <a:t>	Our mission is very clear, we are here to develop our children into extraordinary citizens, and baseball is our means to that end. With a great complex facility, CFLLN is able to offer a variety of programs</a:t>
            </a:r>
          </a:p>
          <a:p>
            <a:r>
              <a:rPr lang="en-US" sz="1600" dirty="0" smtClean="0"/>
              <a:t>designed around six (6) baseball fields. Our programs include our core baseball leagues Majors, AAA and AA and A, as well as an instructional Division for 4, 5 and 6 year olds. Our goal for 2012 is to improve</a:t>
            </a:r>
          </a:p>
          <a:p>
            <a:r>
              <a:rPr lang="en-US" sz="1600" dirty="0" smtClean="0"/>
              <a:t>on our successful past with changes to help enhance your child’s Little League experience. This will be accomplished with the dedication of several individuals that are stepping up to form an exciting board</a:t>
            </a:r>
          </a:p>
          <a:p>
            <a:r>
              <a:rPr lang="en-US" sz="1600" dirty="0" smtClean="0"/>
              <a:t>determined to continue to make CFLLN a solid organization.</a:t>
            </a:r>
          </a:p>
          <a:p>
            <a:endParaRPr lang="en-US" sz="1600" b="1" dirty="0" smtClean="0"/>
          </a:p>
          <a:p>
            <a:r>
              <a:rPr lang="en-US" sz="1600" b="1" dirty="0" smtClean="0"/>
              <a:t>Let’s start with 2012!</a:t>
            </a:r>
          </a:p>
          <a:p>
            <a:pPr>
              <a:buFont typeface="Arial" pitchFamily="34" charset="0"/>
              <a:buChar char="•"/>
            </a:pPr>
            <a:r>
              <a:rPr lang="en-US" sz="1600" dirty="0" smtClean="0"/>
              <a:t>· We will be offering more opportunities for </a:t>
            </a:r>
            <a:r>
              <a:rPr lang="en-US" sz="1600" b="1" dirty="0" smtClean="0"/>
              <a:t>fundamental skills training </a:t>
            </a:r>
            <a:r>
              <a:rPr lang="en-US" sz="1600" dirty="0" smtClean="0"/>
              <a:t>seminars at the complex</a:t>
            </a:r>
          </a:p>
          <a:p>
            <a:pPr>
              <a:buFont typeface="Arial" pitchFamily="34" charset="0"/>
              <a:buChar char="•"/>
            </a:pPr>
            <a:r>
              <a:rPr lang="en-US" sz="1600" dirty="0" smtClean="0"/>
              <a:t>· We are investigating </a:t>
            </a:r>
            <a:r>
              <a:rPr lang="en-US" sz="1600" b="1" dirty="0" smtClean="0"/>
              <a:t>workshops for managers </a:t>
            </a:r>
            <a:r>
              <a:rPr lang="en-US" sz="1600" dirty="0" smtClean="0"/>
              <a:t>to have opportunities to better their coaching techniques</a:t>
            </a:r>
          </a:p>
          <a:p>
            <a:pPr>
              <a:buFont typeface="Arial" pitchFamily="34" charset="0"/>
              <a:buChar char="•"/>
            </a:pPr>
            <a:r>
              <a:rPr lang="en-US" sz="1600" dirty="0" smtClean="0"/>
              <a:t>· The league will offer a more affordable option for our instructional system to introduce young children to baseball</a:t>
            </a:r>
          </a:p>
          <a:p>
            <a:pPr>
              <a:buFont typeface="Arial" pitchFamily="34" charset="0"/>
              <a:buChar char="•"/>
            </a:pPr>
            <a:r>
              <a:rPr lang="en-US" sz="1600" dirty="0" smtClean="0"/>
              <a:t>· We support the options of travel teams for children to extend their playing time and CFLLN continues to maintain the set schedules for players who would like to participate in such leagues and still take part in the Little League experience.</a:t>
            </a:r>
            <a:endParaRPr lang="en-US" sz="1600" dirty="0"/>
          </a:p>
        </p:txBody>
      </p:sp>
      <p:pic>
        <p:nvPicPr>
          <p:cNvPr id="7" name="21bb9039-9414-4dba-b024-f9d938439398" descr="30EC07C8-E145-41A3-AE5B-91357B814B89@gateway"/>
          <p:cNvPicPr>
            <a:picLocks noChangeAspect="1" noChangeArrowheads="1"/>
          </p:cNvPicPr>
          <p:nvPr/>
        </p:nvPicPr>
        <p:blipFill>
          <a:blip r:embed="rId4"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8" name="TextBox 7"/>
          <p:cNvSpPr txBox="1"/>
          <p:nvPr/>
        </p:nvSpPr>
        <p:spPr>
          <a:xfrm>
            <a:off x="3279714" y="8686800"/>
            <a:ext cx="301686" cy="369332"/>
          </a:xfrm>
          <a:prstGeom prst="rect">
            <a:avLst/>
          </a:prstGeom>
          <a:noFill/>
        </p:spPr>
        <p:txBody>
          <a:bodyPr wrap="none" rtlCol="0">
            <a:spAutoFit/>
          </a:bodyPr>
          <a:lstStyle/>
          <a:p>
            <a:r>
              <a:rPr lang="en-US" dirty="0" smtClean="0"/>
              <a:t>1</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1bb9039-9414-4dba-b024-f9d938439398" descr="30EC07C8-E145-41A3-AE5B-91357B814B89@gateway"/>
          <p:cNvPicPr>
            <a:picLocks noChangeAspect="1" noChangeArrowheads="1"/>
          </p:cNvPicPr>
          <p:nvPr/>
        </p:nvPicPr>
        <p:blipFill>
          <a:blip r:embed="rId2" cstate="print"/>
          <a:srcRect l="5986" r="4221" b="4255"/>
          <a:stretch>
            <a:fillRect/>
          </a:stretch>
        </p:blipFill>
        <p:spPr bwMode="auto">
          <a:xfrm>
            <a:off x="5791200" y="7543800"/>
            <a:ext cx="1066800" cy="1600200"/>
          </a:xfrm>
          <a:prstGeom prst="rect">
            <a:avLst/>
          </a:prstGeom>
          <a:noFill/>
          <a:ln w="9525">
            <a:noFill/>
            <a:miter lim="800000"/>
            <a:headEnd/>
            <a:tailEnd/>
          </a:ln>
        </p:spPr>
      </p:pic>
      <p:pic>
        <p:nvPicPr>
          <p:cNvPr id="3" name="Picture 5" descr="File:Little League Baseball - Logo.jpg">
            <a:hlinkClick r:id="rId3"/>
          </p:cNvPr>
          <p:cNvPicPr>
            <a:picLocks noChangeAspect="1" noChangeArrowheads="1"/>
          </p:cNvPicPr>
          <p:nvPr/>
        </p:nvPicPr>
        <p:blipFill>
          <a:blip r:embed="rId4" cstate="print"/>
          <a:stretch>
            <a:fillRect/>
          </a:stretch>
        </p:blipFill>
        <p:spPr bwMode="auto">
          <a:xfrm>
            <a:off x="1828800" y="533400"/>
            <a:ext cx="3048000" cy="3048000"/>
          </a:xfrm>
          <a:prstGeom prst="rect">
            <a:avLst/>
          </a:prstGeom>
          <a:noFill/>
          <a:ln>
            <a:noFill/>
          </a:ln>
        </p:spPr>
      </p:pic>
      <p:sp>
        <p:nvSpPr>
          <p:cNvPr id="4" name="TextBox 3"/>
          <p:cNvSpPr txBox="1"/>
          <p:nvPr/>
        </p:nvSpPr>
        <p:spPr>
          <a:xfrm>
            <a:off x="381000" y="3681948"/>
            <a:ext cx="6248400" cy="37856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dirty="0" smtClean="0">
                <a:effectLst>
                  <a:outerShdw blurRad="38100" dist="38100" dir="2700000" algn="tl">
                    <a:srgbClr val="000000">
                      <a:alpha val="43137"/>
                    </a:srgbClr>
                  </a:outerShdw>
                </a:effectLst>
              </a:rPr>
              <a:t>We coach boys and girls to become men and women of </a:t>
            </a:r>
            <a:r>
              <a:rPr lang="en-US" sz="4000" dirty="0" smtClean="0">
                <a:solidFill>
                  <a:srgbClr val="FFFF00"/>
                </a:solidFill>
                <a:effectLst>
                  <a:outerShdw blurRad="38100" dist="38100" dir="2700000" algn="tl">
                    <a:srgbClr val="000000">
                      <a:alpha val="43137"/>
                    </a:srgbClr>
                  </a:outerShdw>
                </a:effectLst>
              </a:rPr>
              <a:t>character, courage, loyalty, and empathy</a:t>
            </a:r>
            <a:r>
              <a:rPr lang="en-US" sz="4000" dirty="0" smtClean="0">
                <a:effectLst>
                  <a:outerShdw blurRad="38100" dist="38100" dir="2700000" algn="tl">
                    <a:srgbClr val="000000">
                      <a:alpha val="43137"/>
                    </a:srgbClr>
                  </a:outerShdw>
                </a:effectLst>
              </a:rPr>
              <a:t>, who will </a:t>
            </a:r>
            <a:r>
              <a:rPr lang="en-US" sz="4000" dirty="0" smtClean="0">
                <a:solidFill>
                  <a:srgbClr val="FFFF00"/>
                </a:solidFill>
                <a:effectLst>
                  <a:outerShdw blurRad="38100" dist="38100" dir="2700000" algn="tl">
                    <a:srgbClr val="000000">
                      <a:alpha val="43137"/>
                    </a:srgbClr>
                  </a:outerShdw>
                </a:effectLst>
              </a:rPr>
              <a:t>lead</a:t>
            </a:r>
            <a:r>
              <a:rPr lang="en-US" sz="4000" dirty="0" smtClean="0">
                <a:effectLst>
                  <a:outerShdw blurRad="38100" dist="38100" dir="2700000" algn="tl">
                    <a:srgbClr val="000000">
                      <a:alpha val="43137"/>
                    </a:srgbClr>
                  </a:outerShdw>
                </a:effectLst>
              </a:rPr>
              <a:t>, be </a:t>
            </a:r>
            <a:r>
              <a:rPr lang="en-US" sz="4000" dirty="0" smtClean="0">
                <a:solidFill>
                  <a:srgbClr val="FFFF00"/>
                </a:solidFill>
                <a:effectLst>
                  <a:outerShdw blurRad="38100" dist="38100" dir="2700000" algn="tl">
                    <a:srgbClr val="000000">
                      <a:alpha val="43137"/>
                    </a:srgbClr>
                  </a:outerShdw>
                </a:effectLst>
              </a:rPr>
              <a:t>responsible</a:t>
            </a:r>
            <a:r>
              <a:rPr lang="en-US" sz="4000" dirty="0" smtClean="0">
                <a:effectLst>
                  <a:outerShdw blurRad="38100" dist="38100" dir="2700000" algn="tl">
                    <a:srgbClr val="000000">
                      <a:alpha val="43137"/>
                    </a:srgbClr>
                  </a:outerShdw>
                </a:effectLst>
              </a:rPr>
              <a:t>, and change the world for good.</a:t>
            </a:r>
            <a:endParaRPr lang="en-US" sz="4000" dirty="0">
              <a:effectLst>
                <a:outerShdw blurRad="38100" dist="38100" dir="2700000" algn="tl">
                  <a:srgbClr val="000000">
                    <a:alpha val="43137"/>
                  </a:srgbClr>
                </a:outerShdw>
              </a:effectLst>
            </a:endParaRPr>
          </a:p>
        </p:txBody>
      </p:sp>
      <p:sp>
        <p:nvSpPr>
          <p:cNvPr id="5" name="Rectangle 4"/>
          <p:cNvSpPr/>
          <p:nvPr/>
        </p:nvSpPr>
        <p:spPr>
          <a:xfrm>
            <a:off x="0" y="0"/>
            <a:ext cx="6858000" cy="2062103"/>
          </a:xfrm>
          <a:prstGeom prst="rect">
            <a:avLst/>
          </a:prstGeom>
        </p:spPr>
        <p:txBody>
          <a:bodyPr wrap="square">
            <a:spAutoFit/>
          </a:bodyPr>
          <a:lstStyle/>
          <a:p>
            <a:pPr algn="ctr"/>
            <a:r>
              <a:rPr lang="en-US" sz="3200" b="1" dirty="0" smtClean="0">
                <a:latin typeface="+mj-lt"/>
              </a:rPr>
              <a:t>CFLLN Coaches Mission Statement</a:t>
            </a:r>
          </a:p>
          <a:p>
            <a:pPr algn="ctr"/>
            <a:endParaRPr lang="en-US" sz="3200" b="1" dirty="0" smtClean="0">
              <a:latin typeface="+mj-lt"/>
            </a:endParaRPr>
          </a:p>
          <a:p>
            <a:pPr algn="ctr"/>
            <a:endParaRPr lang="en-US" sz="3200" b="1" dirty="0" smtClean="0">
              <a:latin typeface="+mj-lt"/>
            </a:endParaRPr>
          </a:p>
          <a:p>
            <a:pPr algn="ctr"/>
            <a:endParaRPr lang="en-US" sz="3200" dirty="0"/>
          </a:p>
        </p:txBody>
      </p:sp>
      <p:sp>
        <p:nvSpPr>
          <p:cNvPr id="7" name="TextBox 6"/>
          <p:cNvSpPr txBox="1"/>
          <p:nvPr/>
        </p:nvSpPr>
        <p:spPr>
          <a:xfrm>
            <a:off x="3279714" y="8686800"/>
            <a:ext cx="301686" cy="369332"/>
          </a:xfrm>
          <a:prstGeom prst="rect">
            <a:avLst/>
          </a:prstGeom>
          <a:noFill/>
        </p:spPr>
        <p:txBody>
          <a:bodyPr wrap="none" rtlCol="0">
            <a:spAutoFit/>
          </a:bodyPr>
          <a:lstStyle/>
          <a:p>
            <a:r>
              <a:rPr lang="en-US" dirty="0" smtClean="0"/>
              <a:t>2</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11" name="TextBox 10"/>
          <p:cNvSpPr txBox="1"/>
          <p:nvPr/>
        </p:nvSpPr>
        <p:spPr>
          <a:xfrm>
            <a:off x="381000" y="1173540"/>
            <a:ext cx="6172200" cy="15696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Outside of parenting, there might not be a more influential person than a </a:t>
            </a:r>
            <a:r>
              <a:rPr lang="en-US" sz="3200" b="1" dirty="0" smtClean="0">
                <a:solidFill>
                  <a:srgbClr val="FFFF00"/>
                </a:solidFill>
                <a:effectLst>
                  <a:outerShdw blurRad="38100" dist="38100" dir="2700000" algn="tl">
                    <a:srgbClr val="000000">
                      <a:alpha val="43137"/>
                    </a:srgbClr>
                  </a:outerShdw>
                </a:effectLst>
              </a:rPr>
              <a:t>COACH.</a:t>
            </a:r>
            <a:endParaRPr lang="en-US" sz="3200" b="1" dirty="0">
              <a:solidFill>
                <a:srgbClr val="FFFF00"/>
              </a:solidFill>
              <a:effectLst>
                <a:outerShdw blurRad="38100" dist="38100" dir="2700000" algn="tl">
                  <a:srgbClr val="000000">
                    <a:alpha val="43137"/>
                  </a:srgbClr>
                </a:outerShdw>
              </a:effectLst>
            </a:endParaRPr>
          </a:p>
        </p:txBody>
      </p:sp>
      <p:pic>
        <p:nvPicPr>
          <p:cNvPr id="9218" name="Picture 2" descr="http://jeffpearlman.com/wp-content/uploads/2010/06/ucla-coach-john-wooden.jpg"/>
          <p:cNvPicPr>
            <a:picLocks noChangeAspect="1" noChangeArrowheads="1"/>
          </p:cNvPicPr>
          <p:nvPr/>
        </p:nvPicPr>
        <p:blipFill>
          <a:blip r:embed="rId4" cstate="print"/>
          <a:srcRect/>
          <a:stretch>
            <a:fillRect/>
          </a:stretch>
        </p:blipFill>
        <p:spPr bwMode="auto">
          <a:xfrm>
            <a:off x="797936" y="4730651"/>
            <a:ext cx="1107064" cy="151774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220" name="Picture 4" descr="http://sumagazine.syr.edu/2011fall-winter/images/AJ_verts/Ehrmann.jpg"/>
          <p:cNvPicPr>
            <a:picLocks noChangeAspect="1" noChangeArrowheads="1"/>
          </p:cNvPicPr>
          <p:nvPr/>
        </p:nvPicPr>
        <p:blipFill>
          <a:blip r:embed="rId5" cstate="print"/>
          <a:srcRect/>
          <a:stretch>
            <a:fillRect/>
          </a:stretch>
        </p:blipFill>
        <p:spPr bwMode="auto">
          <a:xfrm>
            <a:off x="4864100" y="4876800"/>
            <a:ext cx="1308100" cy="1569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222" name="Picture 6" descr="http://fridaynightohio.com/files/imagecache/reg/w%20durbin%201005.jpg"/>
          <p:cNvPicPr>
            <a:picLocks noChangeAspect="1" noChangeArrowheads="1"/>
          </p:cNvPicPr>
          <p:nvPr/>
        </p:nvPicPr>
        <p:blipFill>
          <a:blip r:embed="rId6" cstate="print"/>
          <a:srcRect/>
          <a:stretch>
            <a:fillRect/>
          </a:stretch>
        </p:blipFill>
        <p:spPr bwMode="auto">
          <a:xfrm>
            <a:off x="2438400" y="3429000"/>
            <a:ext cx="1475485" cy="149024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TextBox 14"/>
          <p:cNvSpPr txBox="1"/>
          <p:nvPr/>
        </p:nvSpPr>
        <p:spPr>
          <a:xfrm>
            <a:off x="2286000" y="5486400"/>
            <a:ext cx="2110129" cy="11079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6600" b="1" dirty="0" smtClean="0">
                <a:effectLst>
                  <a:outerShdw blurRad="38100" dist="38100" dir="2700000" algn="tl">
                    <a:srgbClr val="000000">
                      <a:alpha val="43137"/>
                    </a:srgbClr>
                  </a:outerShdw>
                </a:effectLst>
              </a:rPr>
              <a:t>YOU?</a:t>
            </a:r>
            <a:endParaRPr lang="en-US" sz="6600" b="1" dirty="0">
              <a:effectLst>
                <a:outerShdw blurRad="38100" dist="38100" dir="2700000" algn="tl">
                  <a:srgbClr val="000000">
                    <a:alpha val="43137"/>
                  </a:srgbClr>
                </a:outerShdw>
              </a:effectLst>
            </a:endParaRPr>
          </a:p>
        </p:txBody>
      </p:sp>
      <p:pic>
        <p:nvPicPr>
          <p:cNvPr id="39938" name="Picture 2" descr="http://backoffice.diverseeducation.com/img/photos/biz/020310_Eddie_Robinson.jpg"/>
          <p:cNvPicPr>
            <a:picLocks noChangeAspect="1" noChangeArrowheads="1"/>
          </p:cNvPicPr>
          <p:nvPr/>
        </p:nvPicPr>
        <p:blipFill>
          <a:blip r:embed="rId7" cstate="print"/>
          <a:srcRect/>
          <a:stretch>
            <a:fillRect/>
          </a:stretch>
        </p:blipFill>
        <p:spPr bwMode="auto">
          <a:xfrm>
            <a:off x="3187700" y="6934200"/>
            <a:ext cx="1612900" cy="137814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21bb9039-9414-4dba-b024-f9d938439398" descr="30EC07C8-E145-41A3-AE5B-91357B814B89@gateway"/>
          <p:cNvPicPr>
            <a:picLocks noChangeAspect="1" noChangeArrowheads="1"/>
          </p:cNvPicPr>
          <p:nvPr/>
        </p:nvPicPr>
        <p:blipFill>
          <a:blip r:embed="rId8" cstate="print"/>
          <a:srcRect l="5986" r="4221" b="4255"/>
          <a:stretch>
            <a:fillRect/>
          </a:stretch>
        </p:blipFill>
        <p:spPr bwMode="auto">
          <a:xfrm>
            <a:off x="5791200" y="7543800"/>
            <a:ext cx="1066800" cy="1600200"/>
          </a:xfrm>
          <a:prstGeom prst="rect">
            <a:avLst/>
          </a:prstGeom>
          <a:noFill/>
          <a:ln w="9525">
            <a:noFill/>
            <a:miter lim="800000"/>
            <a:headEnd/>
            <a:tailEnd/>
          </a:ln>
        </p:spPr>
      </p:pic>
      <p:pic>
        <p:nvPicPr>
          <p:cNvPr id="39940" name="Picture 4" descr="http://www.youthbaseballparents.com/iStock_000002741088XSmall.jpg"/>
          <p:cNvPicPr>
            <a:picLocks noChangeAspect="1" noChangeArrowheads="1"/>
          </p:cNvPicPr>
          <p:nvPr/>
        </p:nvPicPr>
        <p:blipFill>
          <a:blip r:embed="rId9" cstate="print"/>
          <a:srcRect/>
          <a:stretch>
            <a:fillRect/>
          </a:stretch>
        </p:blipFill>
        <p:spPr bwMode="auto">
          <a:xfrm>
            <a:off x="304800" y="7086600"/>
            <a:ext cx="2296809" cy="15240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9942" name="Picture 6" descr="http://farm5.static.flickr.com/4037/4672489239_5f10a4e535.jpg"/>
          <p:cNvPicPr>
            <a:picLocks noChangeAspect="1" noChangeArrowheads="1"/>
          </p:cNvPicPr>
          <p:nvPr/>
        </p:nvPicPr>
        <p:blipFill>
          <a:blip r:embed="rId10" cstate="print"/>
          <a:srcRect/>
          <a:stretch>
            <a:fillRect/>
          </a:stretch>
        </p:blipFill>
        <p:spPr bwMode="auto">
          <a:xfrm>
            <a:off x="4495800" y="3200400"/>
            <a:ext cx="2047165" cy="1371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TextBox 13"/>
          <p:cNvSpPr txBox="1"/>
          <p:nvPr/>
        </p:nvSpPr>
        <p:spPr>
          <a:xfrm>
            <a:off x="3279714" y="8686800"/>
            <a:ext cx="301686" cy="369332"/>
          </a:xfrm>
          <a:prstGeom prst="rect">
            <a:avLst/>
          </a:prstGeom>
          <a:noFill/>
        </p:spPr>
        <p:txBody>
          <a:bodyPr wrap="none" rtlCol="0">
            <a:spAutoFit/>
          </a:bodyPr>
          <a:lstStyle/>
          <a:p>
            <a:r>
              <a:rPr lang="en-US" dirty="0" smtClean="0"/>
              <a:t>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graphicFrame>
        <p:nvGraphicFramePr>
          <p:cNvPr id="5" name="Diagram 4"/>
          <p:cNvGraphicFramePr/>
          <p:nvPr/>
        </p:nvGraphicFramePr>
        <p:xfrm>
          <a:off x="685800" y="4114800"/>
          <a:ext cx="57150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069099" y="2971800"/>
            <a:ext cx="4798301" cy="2062103"/>
          </a:xfrm>
          <a:prstGeom prst="rect">
            <a:avLst/>
          </a:prstGeom>
          <a:noFill/>
        </p:spPr>
        <p:txBody>
          <a:bodyPr wrap="square" rtlCol="0">
            <a:spAutoFit/>
          </a:bodyPr>
          <a:lstStyle/>
          <a:p>
            <a:pPr algn="ctr"/>
            <a:r>
              <a:rPr lang="en-US" sz="3200" b="1" i="1" dirty="0" smtClean="0"/>
              <a:t>Transformational Coaches ask these questions:</a:t>
            </a:r>
          </a:p>
          <a:p>
            <a:pPr algn="ctr"/>
            <a:r>
              <a:rPr lang="en-US" sz="3200" b="1" i="1" dirty="0" smtClean="0"/>
              <a:t>	</a:t>
            </a:r>
            <a:br>
              <a:rPr lang="en-US" sz="3200" b="1" i="1" dirty="0" smtClean="0"/>
            </a:br>
            <a:endParaRPr lang="en-US" sz="3200" b="1" i="1" dirty="0"/>
          </a:p>
        </p:txBody>
      </p:sp>
      <p:sp>
        <p:nvSpPr>
          <p:cNvPr id="8" name="TextBox 7"/>
          <p:cNvSpPr txBox="1"/>
          <p:nvPr/>
        </p:nvSpPr>
        <p:spPr>
          <a:xfrm>
            <a:off x="381000" y="1674674"/>
            <a:ext cx="6172200" cy="95410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dirty="0" smtClean="0">
                <a:effectLst>
                  <a:outerShdw blurRad="38100" dist="38100" dir="2700000" algn="tl">
                    <a:srgbClr val="000000">
                      <a:alpha val="43137"/>
                    </a:srgbClr>
                  </a:outerShdw>
                </a:effectLst>
              </a:rPr>
              <a:t>Sports can transform lives, but only with the help  of </a:t>
            </a:r>
            <a:r>
              <a:rPr lang="en-US" sz="2800" b="1" dirty="0" smtClean="0">
                <a:solidFill>
                  <a:srgbClr val="FFFF00"/>
                </a:solidFill>
                <a:effectLst>
                  <a:outerShdw blurRad="38100" dist="38100" dir="2700000" algn="tl">
                    <a:srgbClr val="000000">
                      <a:alpha val="43137"/>
                    </a:srgbClr>
                  </a:outerShdw>
                </a:effectLst>
              </a:rPr>
              <a:t>Transformational Coaches</a:t>
            </a:r>
            <a:endParaRPr lang="en-US" sz="2800" b="1" dirty="0">
              <a:solidFill>
                <a:srgbClr val="FFFF00"/>
              </a:solidFill>
              <a:effectLst>
                <a:outerShdw blurRad="38100" dist="38100" dir="2700000" algn="tl">
                  <a:srgbClr val="000000">
                    <a:alpha val="43137"/>
                  </a:srgbClr>
                </a:outerShdw>
              </a:effectLst>
            </a:endParaRPr>
          </a:p>
        </p:txBody>
      </p:sp>
      <p:pic>
        <p:nvPicPr>
          <p:cNvPr id="40964" name="Picture 4" descr="http://bdnpull.bangorpublishing.netdna-cdn.com/wp-content/uploads/2011/08/080211_Baseballclinic729.jpg"/>
          <p:cNvPicPr>
            <a:picLocks noChangeAspect="1" noChangeArrowheads="1"/>
          </p:cNvPicPr>
          <p:nvPr/>
        </p:nvPicPr>
        <p:blipFill>
          <a:blip r:embed="rId9" cstate="print"/>
          <a:srcRect/>
          <a:stretch>
            <a:fillRect/>
          </a:stretch>
        </p:blipFill>
        <p:spPr bwMode="auto">
          <a:xfrm>
            <a:off x="381000" y="7543800"/>
            <a:ext cx="1752600" cy="130568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8914" name="Picture 2" descr="See full size image">
            <a:hlinkClick r:id="rId10"/>
          </p:cNvPr>
          <p:cNvPicPr>
            <a:picLocks noChangeAspect="1" noChangeArrowheads="1"/>
          </p:cNvPicPr>
          <p:nvPr/>
        </p:nvPicPr>
        <p:blipFill>
          <a:blip r:embed="rId11" cstate="print"/>
          <a:srcRect/>
          <a:stretch>
            <a:fillRect/>
          </a:stretch>
        </p:blipFill>
        <p:spPr bwMode="auto">
          <a:xfrm>
            <a:off x="4702492" y="152400"/>
            <a:ext cx="1926908" cy="12954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21bb9039-9414-4dba-b024-f9d938439398" descr="30EC07C8-E145-41A3-AE5B-91357B814B89@gateway"/>
          <p:cNvPicPr>
            <a:picLocks noChangeAspect="1" noChangeArrowheads="1"/>
          </p:cNvPicPr>
          <p:nvPr/>
        </p:nvPicPr>
        <p:blipFill>
          <a:blip r:embed="rId12"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0" name="TextBox 9"/>
          <p:cNvSpPr txBox="1"/>
          <p:nvPr/>
        </p:nvSpPr>
        <p:spPr>
          <a:xfrm>
            <a:off x="3279714" y="8686800"/>
            <a:ext cx="301686" cy="369332"/>
          </a:xfrm>
          <a:prstGeom prst="rect">
            <a:avLst/>
          </a:prstGeom>
          <a:noFill/>
        </p:spPr>
        <p:txBody>
          <a:bodyPr wrap="none" rtlCol="0">
            <a:spAutoFit/>
          </a:bodyPr>
          <a:lstStyle/>
          <a:p>
            <a:r>
              <a:rPr lang="en-US" dirty="0" smtClean="0"/>
              <a:t>4</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21bb9039-9414-4dba-b024-f9d938439398" descr="30EC07C8-E145-41A3-AE5B-91357B814B89@gateway"/>
          <p:cNvPicPr>
            <a:picLocks noChangeAspect="1" noChangeArrowheads="1"/>
          </p:cNvPicPr>
          <p:nvPr/>
        </p:nvPicPr>
        <p:blipFill>
          <a:blip r:embed="rId2" cstate="print"/>
          <a:srcRect l="5986" r="4221" b="4255"/>
          <a:stretch>
            <a:fillRect/>
          </a:stretch>
        </p:blipFill>
        <p:spPr bwMode="auto">
          <a:xfrm>
            <a:off x="5791200" y="7543800"/>
            <a:ext cx="1066800" cy="1600200"/>
          </a:xfrm>
          <a:prstGeom prst="rect">
            <a:avLst/>
          </a:prstGeom>
          <a:noFill/>
          <a:ln w="9525">
            <a:noFill/>
            <a:miter lim="800000"/>
            <a:headEnd/>
            <a:tailEnd/>
          </a:ln>
        </p:spPr>
      </p:pic>
      <p:graphicFrame>
        <p:nvGraphicFramePr>
          <p:cNvPr id="3" name="Diagram 2"/>
          <p:cNvGraphicFramePr/>
          <p:nvPr/>
        </p:nvGraphicFramePr>
        <p:xfrm>
          <a:off x="1981200" y="990600"/>
          <a:ext cx="4876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31099" y="304800"/>
            <a:ext cx="4798301" cy="1569660"/>
          </a:xfrm>
          <a:prstGeom prst="rect">
            <a:avLst/>
          </a:prstGeom>
          <a:noFill/>
        </p:spPr>
        <p:txBody>
          <a:bodyPr wrap="square" rtlCol="0">
            <a:spAutoFit/>
          </a:bodyPr>
          <a:lstStyle/>
          <a:p>
            <a:r>
              <a:rPr lang="en-US" sz="3200" b="1" i="1" dirty="0" smtClean="0"/>
              <a:t>Transformational Coaching</a:t>
            </a:r>
          </a:p>
          <a:p>
            <a:r>
              <a:rPr lang="en-US" sz="3200" b="1" i="1" dirty="0" smtClean="0"/>
              <a:t>	</a:t>
            </a:r>
            <a:br>
              <a:rPr lang="en-US" sz="3200" b="1" i="1" dirty="0" smtClean="0"/>
            </a:br>
            <a:endParaRPr lang="en-US" sz="3200" b="1" i="1" dirty="0"/>
          </a:p>
        </p:txBody>
      </p:sp>
      <p:pic>
        <p:nvPicPr>
          <p:cNvPr id="58370" name="Picture 2" descr="http://farm4.static.flickr.com/3633/3451843519_225e5e160d.jpg"/>
          <p:cNvPicPr>
            <a:picLocks noChangeAspect="1" noChangeArrowheads="1"/>
          </p:cNvPicPr>
          <p:nvPr/>
        </p:nvPicPr>
        <p:blipFill>
          <a:blip r:embed="rId8" cstate="print"/>
          <a:srcRect l="24000"/>
          <a:stretch>
            <a:fillRect/>
          </a:stretch>
        </p:blipFill>
        <p:spPr bwMode="auto">
          <a:xfrm>
            <a:off x="228600" y="1676400"/>
            <a:ext cx="1752600" cy="153121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TextBox 5"/>
          <p:cNvSpPr txBox="1"/>
          <p:nvPr/>
        </p:nvSpPr>
        <p:spPr>
          <a:xfrm>
            <a:off x="886412" y="3817203"/>
            <a:ext cx="5285788"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i="1" dirty="0" smtClean="0">
                <a:effectLst>
                  <a:outerShdw blurRad="38100" dist="38100" dir="2700000" algn="tl">
                    <a:srgbClr val="000000">
                      <a:alpha val="43137"/>
                    </a:srgbClr>
                  </a:outerShdw>
                </a:effectLst>
              </a:rPr>
              <a:t>Use their platform to make life change in their players</a:t>
            </a:r>
            <a:endParaRPr lang="en-US" sz="2400" b="1" i="1" dirty="0">
              <a:effectLst>
                <a:outerShdw blurRad="38100" dist="38100" dir="2700000" algn="tl">
                  <a:srgbClr val="000000">
                    <a:alpha val="43137"/>
                  </a:srgbClr>
                </a:outerShdw>
              </a:effectLst>
            </a:endParaRPr>
          </a:p>
        </p:txBody>
      </p:sp>
      <p:sp>
        <p:nvSpPr>
          <p:cNvPr id="7" name="TextBox 6"/>
          <p:cNvSpPr txBox="1"/>
          <p:nvPr/>
        </p:nvSpPr>
        <p:spPr>
          <a:xfrm>
            <a:off x="78499" y="4953000"/>
            <a:ext cx="4798301" cy="1569660"/>
          </a:xfrm>
          <a:prstGeom prst="rect">
            <a:avLst/>
          </a:prstGeom>
          <a:noFill/>
        </p:spPr>
        <p:txBody>
          <a:bodyPr wrap="square" rtlCol="0">
            <a:spAutoFit/>
          </a:bodyPr>
          <a:lstStyle/>
          <a:p>
            <a:r>
              <a:rPr lang="en-US" sz="3200" b="1" i="1" dirty="0" smtClean="0"/>
              <a:t>Transactional Coaching</a:t>
            </a:r>
          </a:p>
          <a:p>
            <a:r>
              <a:rPr lang="en-US" sz="3200" b="1" i="1" dirty="0" smtClean="0"/>
              <a:t>	</a:t>
            </a:r>
            <a:br>
              <a:rPr lang="en-US" sz="3200" b="1" i="1" dirty="0" smtClean="0"/>
            </a:br>
            <a:endParaRPr lang="en-US" sz="3200" b="1" i="1" dirty="0"/>
          </a:p>
        </p:txBody>
      </p:sp>
      <p:graphicFrame>
        <p:nvGraphicFramePr>
          <p:cNvPr id="8" name="Diagram 7"/>
          <p:cNvGraphicFramePr/>
          <p:nvPr/>
        </p:nvGraphicFramePr>
        <p:xfrm>
          <a:off x="76200" y="5486400"/>
          <a:ext cx="3581400" cy="2514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8372" name="Picture 4" descr="http://3.bp.blogspot.com/_Om1SuxxSu5E/So3rQnFhUnI/AAAAAAAAAMs/eMQobHK11m8/s400/little+league+coach.jpg"/>
          <p:cNvPicPr>
            <a:picLocks noChangeAspect="1" noChangeArrowheads="1"/>
          </p:cNvPicPr>
          <p:nvPr/>
        </p:nvPicPr>
        <p:blipFill>
          <a:blip r:embed="rId14" cstate="print"/>
          <a:srcRect/>
          <a:stretch>
            <a:fillRect/>
          </a:stretch>
        </p:blipFill>
        <p:spPr bwMode="auto">
          <a:xfrm>
            <a:off x="3886200" y="5562600"/>
            <a:ext cx="2739776" cy="18288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p:cNvSpPr txBox="1"/>
          <p:nvPr/>
        </p:nvSpPr>
        <p:spPr>
          <a:xfrm>
            <a:off x="304800" y="7772400"/>
            <a:ext cx="5285788" cy="8309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i="1" dirty="0" smtClean="0">
                <a:effectLst>
                  <a:outerShdw blurRad="38100" dist="38100" dir="2700000" algn="tl">
                    <a:srgbClr val="000000">
                      <a:alpha val="43137"/>
                    </a:srgbClr>
                  </a:outerShdw>
                </a:effectLst>
              </a:rPr>
              <a:t>Use their platform to center the focus around them</a:t>
            </a:r>
            <a:endParaRPr lang="en-US" sz="2400" b="1" i="1" dirty="0">
              <a:effectLst>
                <a:outerShdw blurRad="38100" dist="38100" dir="2700000" algn="tl">
                  <a:srgbClr val="000000">
                    <a:alpha val="43137"/>
                  </a:srgbClr>
                </a:outerShdw>
              </a:effectLst>
            </a:endParaRPr>
          </a:p>
        </p:txBody>
      </p:sp>
      <p:pic>
        <p:nvPicPr>
          <p:cNvPr id="11" name="Picture 5" descr="File:Little League Baseball - Logo.jpg">
            <a:hlinkClick r:id="rId15"/>
          </p:cNvPr>
          <p:cNvPicPr>
            <a:picLocks noChangeAspect="1" noChangeArrowheads="1"/>
          </p:cNvPicPr>
          <p:nvPr/>
        </p:nvPicPr>
        <p:blipFill>
          <a:blip r:embed="rId16" cstate="print">
            <a:lum bright="70000" contrast="-70000"/>
          </a:blip>
          <a:srcRect/>
          <a:stretch>
            <a:fillRect/>
          </a:stretch>
        </p:blipFill>
        <p:spPr bwMode="auto">
          <a:xfrm>
            <a:off x="0" y="0"/>
            <a:ext cx="1600200" cy="1600200"/>
          </a:xfrm>
          <a:prstGeom prst="rect">
            <a:avLst/>
          </a:prstGeom>
          <a:noFill/>
        </p:spPr>
      </p:pic>
      <p:sp>
        <p:nvSpPr>
          <p:cNvPr id="13" name="TextBox 12"/>
          <p:cNvSpPr txBox="1"/>
          <p:nvPr/>
        </p:nvSpPr>
        <p:spPr>
          <a:xfrm>
            <a:off x="3279714" y="8686800"/>
            <a:ext cx="301686" cy="369332"/>
          </a:xfrm>
          <a:prstGeom prst="rect">
            <a:avLst/>
          </a:prstGeom>
          <a:noFill/>
        </p:spPr>
        <p:txBody>
          <a:bodyPr wrap="none" rtlCol="0">
            <a:spAutoFit/>
          </a:bodyPr>
          <a:lstStyle/>
          <a:p>
            <a:r>
              <a:rPr lang="en-US" dirty="0" smtClean="0"/>
              <a:t>5</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pic>
        <p:nvPicPr>
          <p:cNvPr id="8194" name="Picture 2" descr="See full size image">
            <a:hlinkClick r:id="rId4"/>
          </p:cNvPr>
          <p:cNvPicPr>
            <a:picLocks noChangeAspect="1" noChangeArrowheads="1"/>
          </p:cNvPicPr>
          <p:nvPr/>
        </p:nvPicPr>
        <p:blipFill>
          <a:blip r:embed="rId5" cstate="print"/>
          <a:srcRect/>
          <a:stretch>
            <a:fillRect/>
          </a:stretch>
        </p:blipFill>
        <p:spPr bwMode="auto">
          <a:xfrm>
            <a:off x="2799397" y="1905000"/>
            <a:ext cx="1620203" cy="16002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196" name="Picture 4" descr="http://www.safenetwork.org/meanTeacher.jpg"/>
          <p:cNvPicPr>
            <a:picLocks noChangeAspect="1" noChangeArrowheads="1"/>
          </p:cNvPicPr>
          <p:nvPr/>
        </p:nvPicPr>
        <p:blipFill>
          <a:blip r:embed="rId6" cstate="print"/>
          <a:srcRect/>
          <a:stretch>
            <a:fillRect/>
          </a:stretch>
        </p:blipFill>
        <p:spPr bwMode="auto">
          <a:xfrm>
            <a:off x="4191000" y="3962400"/>
            <a:ext cx="1905000" cy="121539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200" name="Picture 8" descr="http://upload.wikimedia.org/wikipedia/commons/thumb/d/de/Michelangelo_Caravaggio_065.jpg/250px-Michelangelo_Caravaggio_065.jpg"/>
          <p:cNvPicPr>
            <a:picLocks noChangeAspect="1" noChangeArrowheads="1"/>
          </p:cNvPicPr>
          <p:nvPr/>
        </p:nvPicPr>
        <p:blipFill>
          <a:blip r:embed="rId7" cstate="print"/>
          <a:srcRect/>
          <a:stretch>
            <a:fillRect/>
          </a:stretch>
        </p:blipFill>
        <p:spPr bwMode="auto">
          <a:xfrm>
            <a:off x="3430760" y="5715000"/>
            <a:ext cx="1446040" cy="1752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202" name="Picture 10" descr="http://saints.sqpn.com/wp-content/gallery/saint-louis-marie-grignion-de-montfort/saint-louis-marie-de-montfort-01.jpg"/>
          <p:cNvPicPr>
            <a:picLocks noChangeAspect="1" noChangeArrowheads="1"/>
          </p:cNvPicPr>
          <p:nvPr/>
        </p:nvPicPr>
        <p:blipFill>
          <a:blip r:embed="rId8" cstate="print"/>
          <a:srcRect/>
          <a:stretch>
            <a:fillRect/>
          </a:stretch>
        </p:blipFill>
        <p:spPr bwMode="auto">
          <a:xfrm>
            <a:off x="1435100" y="5181600"/>
            <a:ext cx="1384300" cy="176343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204" name="Picture 12" descr="http://images.fineartamerica.com/images-medium-large/misfit-potato-head-3-leah-saulnier-the-painting-maniac.jpg"/>
          <p:cNvPicPr>
            <a:picLocks noChangeAspect="1" noChangeArrowheads="1"/>
          </p:cNvPicPr>
          <p:nvPr/>
        </p:nvPicPr>
        <p:blipFill>
          <a:blip r:embed="rId9" cstate="print"/>
          <a:srcRect/>
          <a:stretch>
            <a:fillRect/>
          </a:stretch>
        </p:blipFill>
        <p:spPr bwMode="auto">
          <a:xfrm>
            <a:off x="742749" y="2819400"/>
            <a:ext cx="1467051" cy="184467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TextBox 13"/>
          <p:cNvSpPr txBox="1"/>
          <p:nvPr/>
        </p:nvSpPr>
        <p:spPr>
          <a:xfrm>
            <a:off x="1983499" y="304800"/>
            <a:ext cx="4798301" cy="2062103"/>
          </a:xfrm>
          <a:prstGeom prst="rect">
            <a:avLst/>
          </a:prstGeom>
          <a:noFill/>
        </p:spPr>
        <p:txBody>
          <a:bodyPr wrap="square" rtlCol="0">
            <a:spAutoFit/>
          </a:bodyPr>
          <a:lstStyle/>
          <a:p>
            <a:pPr algn="ctr"/>
            <a:r>
              <a:rPr lang="en-US" sz="3200" b="1" i="1" dirty="0" smtClean="0"/>
              <a:t>Transactional Coaching Styles </a:t>
            </a:r>
          </a:p>
          <a:p>
            <a:pPr algn="ctr"/>
            <a:r>
              <a:rPr lang="en-US" sz="3200" b="1" i="1" dirty="0" smtClean="0"/>
              <a:t>	</a:t>
            </a:r>
            <a:br>
              <a:rPr lang="en-US" sz="3200" b="1" i="1" dirty="0" smtClean="0"/>
            </a:br>
            <a:endParaRPr lang="en-US" sz="3200" b="1" i="1" dirty="0"/>
          </a:p>
        </p:txBody>
      </p:sp>
      <p:pic>
        <p:nvPicPr>
          <p:cNvPr id="10" name="21bb9039-9414-4dba-b024-f9d938439398" descr="30EC07C8-E145-41A3-AE5B-91357B814B89@gateway"/>
          <p:cNvPicPr>
            <a:picLocks noChangeAspect="1" noChangeArrowheads="1"/>
          </p:cNvPicPr>
          <p:nvPr/>
        </p:nvPicPr>
        <p:blipFill>
          <a:blip r:embed="rId10" cstate="print"/>
          <a:srcRect l="5986" r="4221" b="4255"/>
          <a:stretch>
            <a:fillRect/>
          </a:stretch>
        </p:blipFill>
        <p:spPr bwMode="auto">
          <a:xfrm>
            <a:off x="5791200" y="7543800"/>
            <a:ext cx="1066800" cy="1600200"/>
          </a:xfrm>
          <a:prstGeom prst="rect">
            <a:avLst/>
          </a:prstGeom>
          <a:noFill/>
          <a:ln w="9525">
            <a:noFill/>
            <a:miter lim="800000"/>
            <a:headEnd/>
            <a:tailEnd/>
          </a:ln>
        </p:spPr>
      </p:pic>
      <p:sp>
        <p:nvSpPr>
          <p:cNvPr id="11" name="TextBox 10"/>
          <p:cNvSpPr txBox="1"/>
          <p:nvPr/>
        </p:nvSpPr>
        <p:spPr>
          <a:xfrm>
            <a:off x="3279714" y="8686800"/>
            <a:ext cx="301686" cy="369332"/>
          </a:xfrm>
          <a:prstGeom prst="rect">
            <a:avLst/>
          </a:prstGeom>
          <a:noFill/>
        </p:spPr>
        <p:txBody>
          <a:bodyPr wrap="none" rtlCol="0">
            <a:spAutoFit/>
          </a:bodyPr>
          <a:lstStyle/>
          <a:p>
            <a:r>
              <a:rPr lang="en-US" dirty="0" smtClean="0"/>
              <a:t>6</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ile:Little League Baseball - Logo.jpg">
            <a:hlinkClick r:id="rId2"/>
          </p:cNvPr>
          <p:cNvPicPr>
            <a:picLocks noChangeAspect="1" noChangeArrowheads="1"/>
          </p:cNvPicPr>
          <p:nvPr/>
        </p:nvPicPr>
        <p:blipFill>
          <a:blip r:embed="rId3" cstate="print">
            <a:lum bright="70000" contrast="-70000"/>
          </a:blip>
          <a:srcRect/>
          <a:stretch>
            <a:fillRect/>
          </a:stretch>
        </p:blipFill>
        <p:spPr bwMode="auto">
          <a:xfrm>
            <a:off x="0" y="0"/>
            <a:ext cx="1600200" cy="1600200"/>
          </a:xfrm>
          <a:prstGeom prst="rect">
            <a:avLst/>
          </a:prstGeom>
          <a:noFill/>
        </p:spPr>
      </p:pic>
      <p:sp>
        <p:nvSpPr>
          <p:cNvPr id="4" name="TextBox 3"/>
          <p:cNvSpPr txBox="1"/>
          <p:nvPr/>
        </p:nvSpPr>
        <p:spPr>
          <a:xfrm>
            <a:off x="1983499" y="304800"/>
            <a:ext cx="4798301" cy="2062103"/>
          </a:xfrm>
          <a:prstGeom prst="rect">
            <a:avLst/>
          </a:prstGeom>
          <a:noFill/>
        </p:spPr>
        <p:txBody>
          <a:bodyPr wrap="square" rtlCol="0">
            <a:spAutoFit/>
          </a:bodyPr>
          <a:lstStyle/>
          <a:p>
            <a:pPr algn="ctr"/>
            <a:r>
              <a:rPr lang="en-US" sz="3200" b="1" i="1" dirty="0" smtClean="0"/>
              <a:t>Coaching Resources &amp; Reference Page </a:t>
            </a:r>
          </a:p>
          <a:p>
            <a:pPr algn="ctr"/>
            <a:r>
              <a:rPr lang="en-US" sz="3200" b="1" i="1" dirty="0" smtClean="0"/>
              <a:t>	</a:t>
            </a:r>
            <a:br>
              <a:rPr lang="en-US" sz="3200" b="1" i="1" dirty="0" smtClean="0"/>
            </a:br>
            <a:endParaRPr lang="en-US" sz="3200" b="1" i="1" dirty="0"/>
          </a:p>
        </p:txBody>
      </p:sp>
      <p:pic>
        <p:nvPicPr>
          <p:cNvPr id="65538" name="Picture 2" descr="http://www.positivecoach.org/common/images/spacer.gif">
            <a:hlinkClick r:id="rId4"/>
          </p:cNvPr>
          <p:cNvPicPr>
            <a:picLocks noChangeAspect="1" noChangeArrowheads="1"/>
          </p:cNvPicPr>
          <p:nvPr/>
        </p:nvPicPr>
        <p:blipFill>
          <a:blip r:embed="rId5"/>
          <a:srcRect/>
          <a:stretch>
            <a:fillRect/>
          </a:stretch>
        </p:blipFill>
        <p:spPr bwMode="auto">
          <a:xfrm>
            <a:off x="63500" y="-487363"/>
            <a:ext cx="1047750" cy="952501"/>
          </a:xfrm>
          <a:prstGeom prst="rect">
            <a:avLst/>
          </a:prstGeom>
          <a:noFill/>
        </p:spPr>
      </p:pic>
      <p:pic>
        <p:nvPicPr>
          <p:cNvPr id="65540" name="Picture 4" descr="http://www.positivecoach.org/common/images/spacer.gif">
            <a:hlinkClick r:id="rId4"/>
          </p:cNvPr>
          <p:cNvPicPr>
            <a:picLocks noChangeAspect="1" noChangeArrowheads="1"/>
          </p:cNvPicPr>
          <p:nvPr/>
        </p:nvPicPr>
        <p:blipFill>
          <a:blip r:embed="rId5"/>
          <a:srcRect/>
          <a:stretch>
            <a:fillRect/>
          </a:stretch>
        </p:blipFill>
        <p:spPr bwMode="auto">
          <a:xfrm>
            <a:off x="63500" y="-487363"/>
            <a:ext cx="1047750" cy="952501"/>
          </a:xfrm>
          <a:prstGeom prst="rect">
            <a:avLst/>
          </a:prstGeom>
          <a:noFill/>
        </p:spPr>
      </p:pic>
      <p:pic>
        <p:nvPicPr>
          <p:cNvPr id="65541" name="Picture 5"/>
          <p:cNvPicPr>
            <a:picLocks noChangeAspect="1" noChangeArrowheads="1"/>
          </p:cNvPicPr>
          <p:nvPr/>
        </p:nvPicPr>
        <p:blipFill>
          <a:blip r:embed="rId6" cstate="print"/>
          <a:srcRect l="1004" t="17708" r="92301" b="66667"/>
          <a:stretch>
            <a:fillRect/>
          </a:stretch>
        </p:blipFill>
        <p:spPr bwMode="auto">
          <a:xfrm>
            <a:off x="685800" y="1981200"/>
            <a:ext cx="1246961" cy="93522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Rectangle 8"/>
          <p:cNvSpPr/>
          <p:nvPr/>
        </p:nvSpPr>
        <p:spPr>
          <a:xfrm>
            <a:off x="2514600" y="2362200"/>
            <a:ext cx="319799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b="1" dirty="0" smtClean="0"/>
              <a:t>http://www.positivecoach.org/</a:t>
            </a:r>
            <a:endParaRPr lang="en-US" b="1" dirty="0"/>
          </a:p>
        </p:txBody>
      </p:sp>
      <p:pic>
        <p:nvPicPr>
          <p:cNvPr id="65542" name="Picture 6"/>
          <p:cNvPicPr>
            <a:picLocks noChangeAspect="1" noChangeArrowheads="1"/>
          </p:cNvPicPr>
          <p:nvPr/>
        </p:nvPicPr>
        <p:blipFill>
          <a:blip r:embed="rId7" cstate="print"/>
          <a:srcRect l="2343" t="18750" r="83264" b="66667"/>
          <a:stretch>
            <a:fillRect/>
          </a:stretch>
        </p:blipFill>
        <p:spPr bwMode="auto">
          <a:xfrm>
            <a:off x="381001" y="3352800"/>
            <a:ext cx="1914976" cy="62348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Rectangle 10"/>
          <p:cNvSpPr/>
          <p:nvPr/>
        </p:nvSpPr>
        <p:spPr>
          <a:xfrm>
            <a:off x="2514600" y="3429000"/>
            <a:ext cx="3581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t>http://www.coachforamerica.com</a:t>
            </a:r>
            <a:endParaRPr lang="en-US" b="1" dirty="0"/>
          </a:p>
        </p:txBody>
      </p:sp>
      <p:pic>
        <p:nvPicPr>
          <p:cNvPr id="65543" name="Picture 7"/>
          <p:cNvPicPr>
            <a:picLocks noChangeAspect="1" noChangeArrowheads="1"/>
          </p:cNvPicPr>
          <p:nvPr/>
        </p:nvPicPr>
        <p:blipFill>
          <a:blip r:embed="rId8" cstate="print"/>
          <a:srcRect l="335" t="20833" r="92971" b="65625"/>
          <a:stretch>
            <a:fillRect/>
          </a:stretch>
        </p:blipFill>
        <p:spPr bwMode="auto">
          <a:xfrm>
            <a:off x="762000" y="4343400"/>
            <a:ext cx="1133601" cy="73684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Rectangle 12"/>
          <p:cNvSpPr/>
          <p:nvPr/>
        </p:nvSpPr>
        <p:spPr>
          <a:xfrm>
            <a:off x="2514600" y="4495800"/>
            <a:ext cx="304455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b="1" dirty="0" smtClean="0"/>
              <a:t>http://www.coaching4life.us/</a:t>
            </a:r>
            <a:endParaRPr lang="en-US" b="1" dirty="0"/>
          </a:p>
        </p:txBody>
      </p:sp>
      <p:pic>
        <p:nvPicPr>
          <p:cNvPr id="65545" name="Picture 9" descr="http://files.leagueathletics.com/Images/Club/4063/little_league_logo_qcpv.jpg"/>
          <p:cNvPicPr>
            <a:picLocks noChangeAspect="1" noChangeArrowheads="1"/>
          </p:cNvPicPr>
          <p:nvPr/>
        </p:nvPicPr>
        <p:blipFill>
          <a:blip r:embed="rId9" cstate="print"/>
          <a:srcRect/>
          <a:stretch>
            <a:fillRect/>
          </a:stretch>
        </p:blipFill>
        <p:spPr bwMode="auto">
          <a:xfrm>
            <a:off x="685800" y="5562600"/>
            <a:ext cx="1219200" cy="9635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Rectangle 14"/>
          <p:cNvSpPr/>
          <p:nvPr/>
        </p:nvSpPr>
        <p:spPr>
          <a:xfrm>
            <a:off x="2514600" y="5802868"/>
            <a:ext cx="2971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t>http://www.littleleague.org</a:t>
            </a:r>
            <a:endParaRPr lang="en-US" b="1" dirty="0"/>
          </a:p>
        </p:txBody>
      </p:sp>
      <p:pic>
        <p:nvPicPr>
          <p:cNvPr id="16" name="21bb9039-9414-4dba-b024-f9d938439398" descr="30EC07C8-E145-41A3-AE5B-91357B814B89@gateway"/>
          <p:cNvPicPr>
            <a:picLocks noChangeAspect="1" noChangeArrowheads="1"/>
          </p:cNvPicPr>
          <p:nvPr/>
        </p:nvPicPr>
        <p:blipFill>
          <a:blip r:embed="rId10" cstate="print"/>
          <a:srcRect l="5986" r="4221" b="4255"/>
          <a:stretch>
            <a:fillRect/>
          </a:stretch>
        </p:blipFill>
        <p:spPr bwMode="auto">
          <a:xfrm>
            <a:off x="5791200" y="7543800"/>
            <a:ext cx="1066800" cy="1600200"/>
          </a:xfrm>
          <a:prstGeom prst="rect">
            <a:avLst/>
          </a:prstGeom>
          <a:noFill/>
          <a:ln w="9525">
            <a:noFill/>
            <a:miter lim="800000"/>
            <a:headEnd/>
            <a:tailEnd/>
          </a:ln>
        </p:spPr>
      </p:pic>
      <p:pic>
        <p:nvPicPr>
          <p:cNvPr id="35842" name="Picture 2" descr="http://www.romenewyork.com/document/4804.gif"/>
          <p:cNvPicPr>
            <a:picLocks noChangeAspect="1" noChangeArrowheads="1"/>
          </p:cNvPicPr>
          <p:nvPr/>
        </p:nvPicPr>
        <p:blipFill>
          <a:blip r:embed="rId11" cstate="print"/>
          <a:srcRect/>
          <a:stretch>
            <a:fillRect/>
          </a:stretch>
        </p:blipFill>
        <p:spPr bwMode="auto">
          <a:xfrm>
            <a:off x="533400" y="7010401"/>
            <a:ext cx="1524000" cy="11233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 name="Rectangle 16"/>
          <p:cNvSpPr/>
          <p:nvPr/>
        </p:nvSpPr>
        <p:spPr>
          <a:xfrm>
            <a:off x="2488462" y="7315200"/>
            <a:ext cx="337893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b="1" dirty="0" smtClean="0"/>
              <a:t>http://www.ripkenbaseball.com/</a:t>
            </a:r>
            <a:endParaRPr lang="en-US" b="1" dirty="0"/>
          </a:p>
        </p:txBody>
      </p:sp>
      <p:sp>
        <p:nvSpPr>
          <p:cNvPr id="18" name="TextBox 17"/>
          <p:cNvSpPr txBox="1"/>
          <p:nvPr/>
        </p:nvSpPr>
        <p:spPr>
          <a:xfrm>
            <a:off x="3279714" y="8686800"/>
            <a:ext cx="301686" cy="369332"/>
          </a:xfrm>
          <a:prstGeom prst="rect">
            <a:avLst/>
          </a:prstGeom>
          <a:noFill/>
        </p:spPr>
        <p:txBody>
          <a:bodyPr wrap="none" rtlCol="0">
            <a:spAutoFit/>
          </a:bodyPr>
          <a:lstStyle/>
          <a:p>
            <a:r>
              <a:rPr lang="en-US" dirty="0" smtClean="0"/>
              <a:t>7</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9465</TotalTime>
  <Words>2429</Words>
  <Application>Microsoft Office PowerPoint</Application>
  <PresentationFormat>On-screen Show (4:3)</PresentationFormat>
  <Paragraphs>280</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TTI Floor Care North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tsulliva</dc:creator>
  <cp:lastModifiedBy>Mark Enterprise</cp:lastModifiedBy>
  <cp:revision>52</cp:revision>
  <dcterms:created xsi:type="dcterms:W3CDTF">2012-02-07T17:38:15Z</dcterms:created>
  <dcterms:modified xsi:type="dcterms:W3CDTF">2012-03-20T20:19:22Z</dcterms:modified>
</cp:coreProperties>
</file>